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glzzxnRIlBUwiw/epELyRQUV2B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BA2DB3-101B-43CA-866A-DCB3295187CF}">
  <a:tblStyle styleId="{8FBA2DB3-101B-43CA-866A-DCB3295187C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A"/>
          </a:solidFill>
        </a:fill>
      </a:tcStyle>
    </a:wholeTbl>
    <a:band1H>
      <a:tcTxStyle b="off" i="off"/>
      <a:tcStyle>
        <a:fill>
          <a:solidFill>
            <a:srgbClr val="CBCCD2"/>
          </a:solidFill>
        </a:fill>
      </a:tcStyle>
    </a:band1H>
    <a:band2H>
      <a:tcTxStyle b="off" i="off"/>
    </a:band2H>
    <a:band1V>
      <a:tcTxStyle b="off" i="off"/>
      <a:tcStyle>
        <a:fill>
          <a:solidFill>
            <a:srgbClr val="CBCCD2"/>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 name="Google Shape;3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 name="Google Shape;4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 name="Google Shape;6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 name="Google Shape;7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 name="Google Shape;8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8"/>
          <p:cNvSpPr txBox="1"/>
          <p:nvPr>
            <p:ph type="ctrTitle"/>
          </p:nvPr>
        </p:nvSpPr>
        <p:spPr>
          <a:xfrm>
            <a:off x="2690327" y="1600200"/>
            <a:ext cx="8663473" cy="1898780"/>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2"/>
              </a:buClr>
              <a:buSzPts val="4400"/>
              <a:buFont typeface="Calibri"/>
              <a:buNone/>
              <a:defRPr sz="44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8"/>
          <p:cNvSpPr txBox="1"/>
          <p:nvPr>
            <p:ph idx="1" type="subTitle"/>
          </p:nvPr>
        </p:nvSpPr>
        <p:spPr>
          <a:xfrm>
            <a:off x="2690326" y="3602038"/>
            <a:ext cx="8663474" cy="1655762"/>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lt2"/>
              </a:buClr>
              <a:buSzPts val="2400"/>
              <a:buNone/>
              <a:defRPr sz="2400">
                <a:solidFill>
                  <a:schemeClr val="l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8"/>
          <p:cNvSpPr txBox="1"/>
          <p:nvPr>
            <p:ph idx="10" type="dt"/>
          </p:nvPr>
        </p:nvSpPr>
        <p:spPr>
          <a:xfrm>
            <a:off x="838200" y="596446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8"/>
          <p:cNvSpPr txBox="1"/>
          <p:nvPr>
            <p:ph idx="11" type="ftr"/>
          </p:nvPr>
        </p:nvSpPr>
        <p:spPr>
          <a:xfrm>
            <a:off x="4038600" y="5964468"/>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8"/>
          <p:cNvSpPr txBox="1"/>
          <p:nvPr>
            <p:ph idx="12" type="sldNum"/>
          </p:nvPr>
        </p:nvSpPr>
        <p:spPr>
          <a:xfrm>
            <a:off x="8610600" y="5964468"/>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29"/>
          <p:cNvSpPr txBox="1"/>
          <p:nvPr>
            <p:ph type="title"/>
          </p:nvPr>
        </p:nvSpPr>
        <p:spPr>
          <a:xfrm>
            <a:off x="839788" y="177273"/>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4000"/>
              <a:buFont typeface="Calibri"/>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9"/>
          <p:cNvSpPr/>
          <p:nvPr>
            <p:ph idx="2" type="pic"/>
          </p:nvPr>
        </p:nvSpPr>
        <p:spPr>
          <a:xfrm>
            <a:off x="5183188" y="987425"/>
            <a:ext cx="6172200" cy="4873625"/>
          </a:xfrm>
          <a:prstGeom prst="rect">
            <a:avLst/>
          </a:prstGeom>
          <a:noFill/>
          <a:ln>
            <a:noFill/>
          </a:ln>
        </p:spPr>
      </p:sp>
      <p:sp>
        <p:nvSpPr>
          <p:cNvPr id="20" name="Google Shape;2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A3838"/>
              </a:buClr>
              <a:buSzPts val="2400"/>
              <a:buNone/>
              <a:defRPr sz="2400">
                <a:solidFill>
                  <a:srgbClr val="3A3838"/>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 name="Google Shape;2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4400"/>
              <a:buFont typeface="Calibri"/>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3A3838"/>
              </a:buClr>
              <a:buSzPts val="2800"/>
              <a:buChar char="•"/>
              <a:defRPr>
                <a:solidFill>
                  <a:srgbClr val="3A3838"/>
                </a:solidFill>
              </a:defRPr>
            </a:lvl1pPr>
            <a:lvl2pPr indent="-381000" lvl="1" marL="914400" algn="l">
              <a:lnSpc>
                <a:spcPct val="90000"/>
              </a:lnSpc>
              <a:spcBef>
                <a:spcPts val="500"/>
              </a:spcBef>
              <a:spcAft>
                <a:spcPts val="0"/>
              </a:spcAft>
              <a:buClr>
                <a:srgbClr val="3A3838"/>
              </a:buClr>
              <a:buSzPts val="2400"/>
              <a:buChar char="•"/>
              <a:defRPr>
                <a:solidFill>
                  <a:srgbClr val="3A3838"/>
                </a:solidFill>
              </a:defRPr>
            </a:lvl2pPr>
            <a:lvl3pPr indent="-355600" lvl="2" marL="1371600" algn="l">
              <a:lnSpc>
                <a:spcPct val="90000"/>
              </a:lnSpc>
              <a:spcBef>
                <a:spcPts val="500"/>
              </a:spcBef>
              <a:spcAft>
                <a:spcPts val="0"/>
              </a:spcAft>
              <a:buClr>
                <a:srgbClr val="3A3838"/>
              </a:buClr>
              <a:buSzPts val="2000"/>
              <a:buChar char="•"/>
              <a:defRPr>
                <a:solidFill>
                  <a:srgbClr val="3A3838"/>
                </a:solidFill>
              </a:defRPr>
            </a:lvl3pPr>
            <a:lvl4pPr indent="-342900" lvl="3" marL="1828800" algn="l">
              <a:lnSpc>
                <a:spcPct val="90000"/>
              </a:lnSpc>
              <a:spcBef>
                <a:spcPts val="500"/>
              </a:spcBef>
              <a:spcAft>
                <a:spcPts val="0"/>
              </a:spcAft>
              <a:buClr>
                <a:srgbClr val="3A3838"/>
              </a:buClr>
              <a:buSzPts val="1800"/>
              <a:buChar char="•"/>
              <a:defRPr>
                <a:solidFill>
                  <a:srgbClr val="3A3838"/>
                </a:solidFill>
              </a:defRPr>
            </a:lvl4pPr>
            <a:lvl5pPr indent="-342900" lvl="4" marL="2286000" algn="l">
              <a:lnSpc>
                <a:spcPct val="90000"/>
              </a:lnSpc>
              <a:spcBef>
                <a:spcPts val="500"/>
              </a:spcBef>
              <a:spcAft>
                <a:spcPts val="0"/>
              </a:spcAft>
              <a:buClr>
                <a:srgbClr val="3A3838"/>
              </a:buClr>
              <a:buSzPts val="1800"/>
              <a:buChar char="•"/>
              <a:defRPr>
                <a:solidFill>
                  <a:srgbClr val="3A3838"/>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4400"/>
              <a:buFont typeface="Calibri"/>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3A3838"/>
              </a:buClr>
              <a:buSzPts val="2800"/>
              <a:buChar char="•"/>
              <a:defRPr>
                <a:solidFill>
                  <a:srgbClr val="3A3838"/>
                </a:solidFill>
              </a:defRPr>
            </a:lvl1pPr>
            <a:lvl2pPr indent="-381000" lvl="1" marL="914400" algn="l">
              <a:lnSpc>
                <a:spcPct val="90000"/>
              </a:lnSpc>
              <a:spcBef>
                <a:spcPts val="500"/>
              </a:spcBef>
              <a:spcAft>
                <a:spcPts val="0"/>
              </a:spcAft>
              <a:buClr>
                <a:srgbClr val="3A3838"/>
              </a:buClr>
              <a:buSzPts val="2400"/>
              <a:buChar char="•"/>
              <a:defRPr>
                <a:solidFill>
                  <a:srgbClr val="3A3838"/>
                </a:solidFill>
              </a:defRPr>
            </a:lvl2pPr>
            <a:lvl3pPr indent="-355600" lvl="2" marL="1371600" algn="l">
              <a:lnSpc>
                <a:spcPct val="90000"/>
              </a:lnSpc>
              <a:spcBef>
                <a:spcPts val="500"/>
              </a:spcBef>
              <a:spcAft>
                <a:spcPts val="0"/>
              </a:spcAft>
              <a:buClr>
                <a:srgbClr val="3A3838"/>
              </a:buClr>
              <a:buSzPts val="2000"/>
              <a:buChar char="•"/>
              <a:defRPr>
                <a:solidFill>
                  <a:srgbClr val="3A3838"/>
                </a:solidFill>
              </a:defRPr>
            </a:lvl3pPr>
            <a:lvl4pPr indent="-342900" lvl="3" marL="1828800" algn="l">
              <a:lnSpc>
                <a:spcPct val="90000"/>
              </a:lnSpc>
              <a:spcBef>
                <a:spcPts val="500"/>
              </a:spcBef>
              <a:spcAft>
                <a:spcPts val="0"/>
              </a:spcAft>
              <a:buClr>
                <a:srgbClr val="3A3838"/>
              </a:buClr>
              <a:buSzPts val="1800"/>
              <a:buChar char="•"/>
              <a:defRPr>
                <a:solidFill>
                  <a:srgbClr val="3A3838"/>
                </a:solidFill>
              </a:defRPr>
            </a:lvl4pPr>
            <a:lvl5pPr indent="-342900" lvl="4" marL="2286000" algn="l">
              <a:lnSpc>
                <a:spcPct val="90000"/>
              </a:lnSpc>
              <a:spcBef>
                <a:spcPts val="500"/>
              </a:spcBef>
              <a:spcAft>
                <a:spcPts val="0"/>
              </a:spcAft>
              <a:buClr>
                <a:srgbClr val="3A3838"/>
              </a:buClr>
              <a:buSzPts val="1800"/>
              <a:buChar char="•"/>
              <a:defRPr>
                <a:solidFill>
                  <a:srgbClr val="3A3838"/>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3A3838"/>
              </a:buClr>
              <a:buSzPts val="2800"/>
              <a:buChar char="•"/>
              <a:defRPr>
                <a:solidFill>
                  <a:srgbClr val="3A3838"/>
                </a:solidFill>
              </a:defRPr>
            </a:lvl1pPr>
            <a:lvl2pPr indent="-381000" lvl="1" marL="914400" algn="l">
              <a:lnSpc>
                <a:spcPct val="90000"/>
              </a:lnSpc>
              <a:spcBef>
                <a:spcPts val="500"/>
              </a:spcBef>
              <a:spcAft>
                <a:spcPts val="0"/>
              </a:spcAft>
              <a:buClr>
                <a:srgbClr val="3A3838"/>
              </a:buClr>
              <a:buSzPts val="2400"/>
              <a:buChar char="•"/>
              <a:defRPr>
                <a:solidFill>
                  <a:srgbClr val="3A3838"/>
                </a:solidFill>
              </a:defRPr>
            </a:lvl2pPr>
            <a:lvl3pPr indent="-355600" lvl="2" marL="1371600" algn="l">
              <a:lnSpc>
                <a:spcPct val="90000"/>
              </a:lnSpc>
              <a:spcBef>
                <a:spcPts val="500"/>
              </a:spcBef>
              <a:spcAft>
                <a:spcPts val="0"/>
              </a:spcAft>
              <a:buClr>
                <a:srgbClr val="3A3838"/>
              </a:buClr>
              <a:buSzPts val="2000"/>
              <a:buChar char="•"/>
              <a:defRPr>
                <a:solidFill>
                  <a:srgbClr val="3A3838"/>
                </a:solidFill>
              </a:defRPr>
            </a:lvl3pPr>
            <a:lvl4pPr indent="-342900" lvl="3" marL="1828800" algn="l">
              <a:lnSpc>
                <a:spcPct val="90000"/>
              </a:lnSpc>
              <a:spcBef>
                <a:spcPts val="500"/>
              </a:spcBef>
              <a:spcAft>
                <a:spcPts val="0"/>
              </a:spcAft>
              <a:buClr>
                <a:srgbClr val="3A3838"/>
              </a:buClr>
              <a:buSzPts val="1800"/>
              <a:buChar char="•"/>
              <a:defRPr>
                <a:solidFill>
                  <a:srgbClr val="3A3838"/>
                </a:solidFill>
              </a:defRPr>
            </a:lvl4pPr>
            <a:lvl5pPr indent="-342900" lvl="4" marL="2286000" algn="l">
              <a:lnSpc>
                <a:spcPct val="90000"/>
              </a:lnSpc>
              <a:spcBef>
                <a:spcPts val="500"/>
              </a:spcBef>
              <a:spcAft>
                <a:spcPts val="0"/>
              </a:spcAft>
              <a:buClr>
                <a:srgbClr val="3A3838"/>
              </a:buClr>
              <a:buSzPts val="1800"/>
              <a:buChar char="•"/>
              <a:defRPr>
                <a:solidFill>
                  <a:srgbClr val="3A3838"/>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F8E8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F8E8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F8E8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jpg"/><Relationship Id="rId5"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2.jpg"/><Relationship Id="rId5" Type="http://schemas.openxmlformats.org/officeDocument/2006/relationships/image" Target="../media/image10.jp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
          <p:cNvSpPr txBox="1"/>
          <p:nvPr>
            <p:ph type="ctrTitle"/>
          </p:nvPr>
        </p:nvSpPr>
        <p:spPr>
          <a:xfrm>
            <a:off x="2690327" y="1600200"/>
            <a:ext cx="8663473" cy="189878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2"/>
              </a:buClr>
              <a:buSzPts val="4400"/>
              <a:buFont typeface="Calibri"/>
              <a:buNone/>
            </a:pPr>
            <a:r>
              <a:rPr lang="en-US">
                <a:latin typeface="Roboto"/>
                <a:ea typeface="Roboto"/>
                <a:cs typeface="Roboto"/>
                <a:sym typeface="Roboto"/>
              </a:rPr>
              <a:t>Лекц 1.</a:t>
            </a:r>
            <a:br>
              <a:rPr lang="en-US">
                <a:latin typeface="Roboto"/>
                <a:ea typeface="Roboto"/>
                <a:cs typeface="Roboto"/>
                <a:sym typeface="Roboto"/>
              </a:rPr>
            </a:br>
            <a:r>
              <a:rPr lang="en-US">
                <a:latin typeface="Roboto"/>
                <a:ea typeface="Roboto"/>
                <a:cs typeface="Roboto"/>
                <a:sym typeface="Roboto"/>
              </a:rPr>
              <a:t>Интернэт ба WWW</a:t>
            </a:r>
            <a:endParaRPr>
              <a:latin typeface="Roboto"/>
              <a:ea typeface="Roboto"/>
              <a:cs typeface="Roboto"/>
              <a:sym typeface="Roboto"/>
            </a:endParaRPr>
          </a:p>
        </p:txBody>
      </p:sp>
      <p:sp>
        <p:nvSpPr>
          <p:cNvPr id="42" name="Google Shape;42;p1"/>
          <p:cNvSpPr txBox="1"/>
          <p:nvPr>
            <p:ph idx="1" type="subTitle"/>
          </p:nvPr>
        </p:nvSpPr>
        <p:spPr>
          <a:xfrm>
            <a:off x="2690326" y="3602038"/>
            <a:ext cx="8663474" cy="1655762"/>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2"/>
              </a:buClr>
              <a:buSzPts val="2400"/>
              <a:buNone/>
            </a:pPr>
            <a:r>
              <a:rPr lang="en-US">
                <a:latin typeface="Roboto"/>
                <a:ea typeface="Roboto"/>
                <a:cs typeface="Roboto"/>
                <a:sym typeface="Roboto"/>
              </a:rPr>
              <a:t>Интернэт технологийн үндэс</a:t>
            </a:r>
            <a:endParaRPr>
              <a:latin typeface="Roboto"/>
              <a:ea typeface="Roboto"/>
              <a:cs typeface="Roboto"/>
              <a:sym typeface="Roboto"/>
            </a:endParaRPr>
          </a:p>
          <a:p>
            <a:pPr indent="0" lvl="0" marL="0" rtl="0" algn="r">
              <a:lnSpc>
                <a:spcPct val="90000"/>
              </a:lnSpc>
              <a:spcBef>
                <a:spcPts val="1000"/>
              </a:spcBef>
              <a:spcAft>
                <a:spcPts val="0"/>
              </a:spcAft>
              <a:buClr>
                <a:schemeClr val="lt2"/>
              </a:buClr>
              <a:buSzPts val="2400"/>
              <a:buNone/>
            </a:pPr>
            <a:r>
              <a:rPr lang="en-US">
                <a:latin typeface="Roboto"/>
                <a:ea typeface="Roboto"/>
                <a:cs typeface="Roboto"/>
                <a:sym typeface="Roboto"/>
              </a:rPr>
              <a:t>Багш: Маг Р.Жавхлан</a:t>
            </a:r>
            <a:endParaRPr>
              <a:latin typeface="Roboto"/>
              <a:ea typeface="Roboto"/>
              <a:cs typeface="Roboto"/>
              <a:sym typeface="Roboto"/>
            </a:endParaRPr>
          </a:p>
          <a:p>
            <a:pPr indent="0" lvl="0" marL="0" rtl="0" algn="r">
              <a:lnSpc>
                <a:spcPct val="90000"/>
              </a:lnSpc>
              <a:spcBef>
                <a:spcPts val="1000"/>
              </a:spcBef>
              <a:spcAft>
                <a:spcPts val="0"/>
              </a:spcAft>
              <a:buClr>
                <a:schemeClr val="lt2"/>
              </a:buClr>
              <a:buSzPts val="2400"/>
              <a:buNone/>
            </a:pPr>
            <a:r>
              <a:rPr lang="en-US">
                <a:latin typeface="Roboto"/>
                <a:ea typeface="Roboto"/>
                <a:cs typeface="Roboto"/>
                <a:sym typeface="Roboto"/>
              </a:rPr>
              <a:t>2024 оны намар</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Интернэтийн түүх – Тэсрэлттэй өсөлт</a:t>
            </a:r>
            <a:endParaRPr>
              <a:latin typeface="Roboto"/>
              <a:ea typeface="Roboto"/>
              <a:cs typeface="Roboto"/>
              <a:sym typeface="Roboto"/>
            </a:endParaRPr>
          </a:p>
        </p:txBody>
      </p:sp>
      <p:sp>
        <p:nvSpPr>
          <p:cNvPr id="99" name="Google Shape;99;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Clr>
                <a:srgbClr val="3A3838"/>
              </a:buClr>
              <a:buSzPct val="100000"/>
              <a:buNone/>
            </a:pPr>
            <a:r>
              <a:rPr lang="en-US">
                <a:latin typeface="Roboto"/>
                <a:ea typeface="Roboto"/>
                <a:cs typeface="Roboto"/>
                <a:sym typeface="Roboto"/>
              </a:rPr>
              <a:t>1990, Интернэтэд АНУ-ын бүх коллеж &amp; их сургуулийн компьютерийг холбожээ. Энэ үед бизнес болон хувийн хэвшлийнхэн төлбөртэй холбогдож байсан.</a:t>
            </a:r>
            <a:endParaRPr>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rPr lang="en-US">
                <a:latin typeface="Roboto"/>
                <a:ea typeface="Roboto"/>
                <a:cs typeface="Roboto"/>
                <a:sym typeface="Roboto"/>
              </a:rPr>
              <a:t>1992, ойролцоогоор 1,000,000 компьютер интернэтэд холбогдсон бөгөөд үүнтэй холбогдуулан АНУ-ын засгийн газраас Интернэтийн удирдлагыг ашгийн бус байгууллагад шилжүүлсэн</a:t>
            </a:r>
            <a:endParaRPr>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rPr lang="en-US">
                <a:latin typeface="Roboto"/>
                <a:ea typeface="Roboto"/>
                <a:cs typeface="Roboto"/>
                <a:sym typeface="Roboto"/>
              </a:rPr>
              <a:t>Интернэтийн байгууллага: 	</a:t>
            </a:r>
            <a:endParaRPr>
              <a:latin typeface="Roboto"/>
              <a:ea typeface="Roboto"/>
              <a:cs typeface="Roboto"/>
              <a:sym typeface="Roboto"/>
            </a:endParaRPr>
          </a:p>
          <a:p>
            <a:pPr indent="-217169" lvl="1" marL="685800" rtl="0" algn="l">
              <a:lnSpc>
                <a:spcPct val="100000"/>
              </a:lnSpc>
              <a:spcBef>
                <a:spcPts val="500"/>
              </a:spcBef>
              <a:spcAft>
                <a:spcPts val="0"/>
              </a:spcAft>
              <a:buClr>
                <a:srgbClr val="3A3838"/>
              </a:buClr>
              <a:buSzPct val="100000"/>
              <a:buFont typeface="Roboto"/>
              <a:buChar char="•"/>
            </a:pPr>
            <a:r>
              <a:rPr lang="en-US">
                <a:latin typeface="Roboto"/>
                <a:ea typeface="Roboto"/>
                <a:cs typeface="Roboto"/>
                <a:sym typeface="Roboto"/>
              </a:rPr>
              <a:t>Internet Engineering Task Force </a:t>
            </a:r>
            <a:endParaRPr>
              <a:latin typeface="Roboto"/>
              <a:ea typeface="Roboto"/>
              <a:cs typeface="Roboto"/>
              <a:sym typeface="Roboto"/>
            </a:endParaRPr>
          </a:p>
          <a:p>
            <a:pPr indent="-217169" lvl="1" marL="685800" rtl="0" algn="l">
              <a:lnSpc>
                <a:spcPct val="100000"/>
              </a:lnSpc>
              <a:spcBef>
                <a:spcPts val="500"/>
              </a:spcBef>
              <a:spcAft>
                <a:spcPts val="0"/>
              </a:spcAft>
              <a:buClr>
                <a:srgbClr val="3A3838"/>
              </a:buClr>
              <a:buSzPct val="100000"/>
              <a:buFont typeface="Roboto"/>
              <a:buChar char="•"/>
            </a:pPr>
            <a:r>
              <a:rPr lang="en-US">
                <a:latin typeface="Roboto"/>
                <a:ea typeface="Roboto"/>
                <a:cs typeface="Roboto"/>
                <a:sym typeface="Roboto"/>
              </a:rPr>
              <a:t>Internet Architecture Board </a:t>
            </a:r>
            <a:endParaRPr>
              <a:latin typeface="Roboto"/>
              <a:ea typeface="Roboto"/>
              <a:cs typeface="Roboto"/>
              <a:sym typeface="Roboto"/>
            </a:endParaRPr>
          </a:p>
          <a:p>
            <a:pPr indent="-217169" lvl="1" marL="685800" rtl="0" algn="l">
              <a:lnSpc>
                <a:spcPct val="100000"/>
              </a:lnSpc>
              <a:spcBef>
                <a:spcPts val="500"/>
              </a:spcBef>
              <a:spcAft>
                <a:spcPts val="0"/>
              </a:spcAft>
              <a:buClr>
                <a:srgbClr val="3A3838"/>
              </a:buClr>
              <a:buSzPct val="100000"/>
              <a:buFont typeface="Roboto"/>
              <a:buChar char="•"/>
            </a:pPr>
            <a:r>
              <a:rPr lang="en-US">
                <a:latin typeface="Roboto"/>
                <a:ea typeface="Roboto"/>
                <a:cs typeface="Roboto"/>
                <a:sym typeface="Roboto"/>
              </a:rPr>
              <a:t>Internet Assigned Number Authority </a:t>
            </a:r>
            <a:endParaRPr>
              <a:latin typeface="Roboto"/>
              <a:ea typeface="Roboto"/>
              <a:cs typeface="Roboto"/>
              <a:sym typeface="Roboto"/>
            </a:endParaRPr>
          </a:p>
          <a:p>
            <a:pPr indent="-217169" lvl="1" marL="685800" rtl="0" algn="l">
              <a:lnSpc>
                <a:spcPct val="100000"/>
              </a:lnSpc>
              <a:spcBef>
                <a:spcPts val="500"/>
              </a:spcBef>
              <a:spcAft>
                <a:spcPts val="0"/>
              </a:spcAft>
              <a:buClr>
                <a:srgbClr val="3A3838"/>
              </a:buClr>
              <a:buSzPct val="100000"/>
              <a:buFont typeface="Roboto"/>
              <a:buChar char="•"/>
            </a:pPr>
            <a:r>
              <a:rPr lang="en-US">
                <a:latin typeface="Roboto"/>
                <a:ea typeface="Roboto"/>
                <a:cs typeface="Roboto"/>
                <a:sym typeface="Roboto"/>
              </a:rPr>
              <a:t>World-Wide-Web Consortium (W3C)</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Вэб сайтын түүх</a:t>
            </a:r>
            <a:endParaRPr>
              <a:latin typeface="Roboto"/>
              <a:ea typeface="Roboto"/>
              <a:cs typeface="Roboto"/>
              <a:sym typeface="Roboto"/>
            </a:endParaRPr>
          </a:p>
        </p:txBody>
      </p:sp>
      <p:sp>
        <p:nvSpPr>
          <p:cNvPr id="105" name="Google Shape;105;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100000"/>
              </a:lnSpc>
              <a:spcBef>
                <a:spcPts val="0"/>
              </a:spcBef>
              <a:spcAft>
                <a:spcPts val="0"/>
              </a:spcAft>
              <a:buClr>
                <a:srgbClr val="3A3838"/>
              </a:buClr>
              <a:buSzPts val="2800"/>
              <a:buFont typeface="Roboto"/>
              <a:buChar char="•"/>
            </a:pPr>
            <a:r>
              <a:rPr lang="en-US">
                <a:latin typeface="Roboto"/>
                <a:ea typeface="Roboto"/>
                <a:cs typeface="Roboto"/>
                <a:sym typeface="Roboto"/>
              </a:rPr>
              <a:t>Гипер-бичвэрийн санааг (cross-linked and inter-linked documents) Vannevar Bush 1940-өөд оны үед гаргаж байв</a:t>
            </a:r>
            <a:endParaRPr>
              <a:latin typeface="Roboto"/>
              <a:ea typeface="Roboto"/>
              <a:cs typeface="Roboto"/>
              <a:sym typeface="Roboto"/>
            </a:endParaRPr>
          </a:p>
          <a:p>
            <a:pPr indent="-228600" lvl="0" marL="228600" rtl="0" algn="l">
              <a:lnSpc>
                <a:spcPct val="100000"/>
              </a:lnSpc>
              <a:spcBef>
                <a:spcPts val="1000"/>
              </a:spcBef>
              <a:spcAft>
                <a:spcPts val="0"/>
              </a:spcAft>
              <a:buClr>
                <a:srgbClr val="3A3838"/>
              </a:buClr>
              <a:buSzPts val="2800"/>
              <a:buFont typeface="Roboto"/>
              <a:buChar char="•"/>
            </a:pPr>
            <a:r>
              <a:rPr lang="en-US">
                <a:latin typeface="Roboto"/>
                <a:ea typeface="Roboto"/>
                <a:cs typeface="Roboto"/>
                <a:sym typeface="Roboto"/>
              </a:rPr>
              <a:t>1989 онд, European Particle Physics Laboratory (CERN) судлаач Tim Berners-Lee Интернэт дэх баримтуудыг холбох нэгэн гипер-бичвэрт системийг зохиосон</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Баримтыг тодорхойлох (Non-WYSIWYG) хэлийг зохиосон</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HyperText Markup Language (HTML) </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Баримтыг дамжуулах, хөрвүүлэхэд зориулж протокол зохиов</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HyperText Transfer Protocol (HTTP)</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Хамгийн анхны вэб хөтчийг хөгжүүлэв – бичвэрт суурилсан, медиа файл тоглуулах боломжгүй</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2"/>
          <p:cNvSpPr txBox="1"/>
          <p:nvPr>
            <p:ph type="title"/>
          </p:nvPr>
        </p:nvSpPr>
        <p:spPr>
          <a:xfrm>
            <a:off x="839788" y="177273"/>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lang="en-US">
                <a:latin typeface="Roboto"/>
                <a:ea typeface="Roboto"/>
                <a:cs typeface="Roboto"/>
                <a:sym typeface="Roboto"/>
              </a:rPr>
              <a:t>ВЭБ АНХ ТӨРЛӨӨ </a:t>
            </a:r>
            <a:endParaRPr>
              <a:latin typeface="Roboto"/>
              <a:ea typeface="Roboto"/>
              <a:cs typeface="Roboto"/>
              <a:sym typeface="Roboto"/>
            </a:endParaRPr>
          </a:p>
        </p:txBody>
      </p:sp>
      <p:pic>
        <p:nvPicPr>
          <p:cNvPr id="111" name="Google Shape;111;p12"/>
          <p:cNvPicPr preferRelativeResize="0"/>
          <p:nvPr>
            <p:ph idx="2" type="pic"/>
          </p:nvPr>
        </p:nvPicPr>
        <p:blipFill rotWithShape="1">
          <a:blip r:embed="rId3">
            <a:alphaModFix/>
          </a:blip>
          <a:srcRect b="-19781" l="-1026" r="-1025" t="-19783"/>
          <a:stretch/>
        </p:blipFill>
        <p:spPr>
          <a:xfrm>
            <a:off x="5075684" y="-444735"/>
            <a:ext cx="6172200" cy="4873625"/>
          </a:xfrm>
          <a:prstGeom prst="rect">
            <a:avLst/>
          </a:prstGeom>
          <a:noFill/>
          <a:ln>
            <a:noFill/>
          </a:ln>
        </p:spPr>
      </p:pic>
      <p:sp>
        <p:nvSpPr>
          <p:cNvPr id="112" name="Google Shape;112;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3A3838"/>
              </a:buClr>
              <a:buSzPts val="2400"/>
              <a:buNone/>
            </a:pPr>
            <a:r>
              <a:rPr lang="en-US">
                <a:latin typeface="Roboto"/>
                <a:ea typeface="Roboto"/>
                <a:cs typeface="Roboto"/>
                <a:sym typeface="Roboto"/>
              </a:rPr>
              <a:t>Timothy Berners-Lee, Британы компьютерийн эрдэмтэн, WWW анх зохиосон</a:t>
            </a:r>
            <a:endParaRPr>
              <a:latin typeface="Roboto"/>
              <a:ea typeface="Roboto"/>
              <a:cs typeface="Roboto"/>
              <a:sym typeface="Roboto"/>
            </a:endParaRPr>
          </a:p>
          <a:p>
            <a:pPr indent="0" lvl="0" marL="0" rtl="0" algn="l">
              <a:lnSpc>
                <a:spcPct val="100000"/>
              </a:lnSpc>
              <a:spcBef>
                <a:spcPts val="1000"/>
              </a:spcBef>
              <a:spcAft>
                <a:spcPts val="0"/>
              </a:spcAft>
              <a:buClr>
                <a:srgbClr val="3A3838"/>
              </a:buClr>
              <a:buSzPts val="2400"/>
              <a:buNone/>
            </a:pPr>
            <a:r>
              <a:rPr lang="en-US">
                <a:latin typeface="Roboto"/>
                <a:ea typeface="Roboto"/>
                <a:cs typeface="Roboto"/>
                <a:sym typeface="Roboto"/>
              </a:rPr>
              <a:t>World Wide Web  консорциумын (W3C) захирал</a:t>
            </a:r>
            <a:endParaRPr>
              <a:latin typeface="Roboto"/>
              <a:ea typeface="Roboto"/>
              <a:cs typeface="Roboto"/>
              <a:sym typeface="Roboto"/>
            </a:endParaRPr>
          </a:p>
          <a:p>
            <a:pPr indent="0" lvl="0" marL="0" rtl="0" algn="l">
              <a:lnSpc>
                <a:spcPct val="100000"/>
              </a:lnSpc>
              <a:spcBef>
                <a:spcPts val="1000"/>
              </a:spcBef>
              <a:spcAft>
                <a:spcPts val="0"/>
              </a:spcAft>
              <a:buClr>
                <a:srgbClr val="3A3838"/>
              </a:buClr>
              <a:buSzPts val="2400"/>
              <a:buNone/>
            </a:pPr>
            <a:r>
              <a:t/>
            </a:r>
            <a:endParaRPr>
              <a:latin typeface="Roboto"/>
              <a:ea typeface="Roboto"/>
              <a:cs typeface="Roboto"/>
              <a:sym typeface="Roboto"/>
            </a:endParaRPr>
          </a:p>
        </p:txBody>
      </p:sp>
      <p:pic>
        <p:nvPicPr>
          <p:cNvPr descr="F:\DOCS\My Courses\Web programming\Web Programming 2010 Spring\800px-Premier_serveur_Web.jpeg" id="113" name="Google Shape;113;p12"/>
          <p:cNvPicPr preferRelativeResize="0"/>
          <p:nvPr/>
        </p:nvPicPr>
        <p:blipFill rotWithShape="1">
          <a:blip r:embed="rId4">
            <a:alphaModFix/>
          </a:blip>
          <a:srcRect b="0" l="0" r="0" t="0"/>
          <a:stretch/>
        </p:blipFill>
        <p:spPr>
          <a:xfrm>
            <a:off x="4114783" y="3300790"/>
            <a:ext cx="4749800" cy="3200400"/>
          </a:xfrm>
          <a:prstGeom prst="rect">
            <a:avLst/>
          </a:prstGeom>
          <a:noFill/>
          <a:ln>
            <a:noFill/>
          </a:ln>
        </p:spPr>
      </p:pic>
      <p:pic>
        <p:nvPicPr>
          <p:cNvPr id="114" name="Google Shape;114;p12"/>
          <p:cNvPicPr preferRelativeResize="0"/>
          <p:nvPr/>
        </p:nvPicPr>
        <p:blipFill rotWithShape="1">
          <a:blip r:embed="rId5">
            <a:alphaModFix/>
          </a:blip>
          <a:srcRect b="0" l="0" r="0" t="0"/>
          <a:stretch/>
        </p:blipFill>
        <p:spPr>
          <a:xfrm>
            <a:off x="8161784" y="1992078"/>
            <a:ext cx="3604767" cy="45091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Вэб хөтчүүд</a:t>
            </a:r>
            <a:endParaRPr>
              <a:latin typeface="Roboto"/>
              <a:ea typeface="Roboto"/>
              <a:cs typeface="Roboto"/>
              <a:sym typeface="Roboto"/>
            </a:endParaRPr>
          </a:p>
        </p:txBody>
      </p:sp>
      <p:sp>
        <p:nvSpPr>
          <p:cNvPr id="120" name="Google Shape;120;p13"/>
          <p:cNvSpPr txBox="1"/>
          <p:nvPr>
            <p:ph idx="1" type="body"/>
          </p:nvPr>
        </p:nvSpPr>
        <p:spPr>
          <a:xfrm>
            <a:off x="838200" y="1825625"/>
            <a:ext cx="4928118"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3A3838"/>
              </a:buClr>
              <a:buSzPts val="1800"/>
              <a:buFont typeface="Roboto"/>
              <a:buChar char="•"/>
            </a:pPr>
            <a:r>
              <a:rPr lang="en-US" sz="1800">
                <a:latin typeface="Roboto"/>
                <a:ea typeface="Roboto"/>
                <a:cs typeface="Roboto"/>
                <a:sym typeface="Roboto"/>
              </a:rPr>
              <a:t>World Wide Web рүү хандах зориулалттай програм хангамжийг вэб хөтөч буюу web browser гэж нэрлэнэ. </a:t>
            </a:r>
            <a:endParaRPr>
              <a:latin typeface="Roboto"/>
              <a:ea typeface="Roboto"/>
              <a:cs typeface="Roboto"/>
              <a:sym typeface="Roboto"/>
            </a:endParaRPr>
          </a:p>
          <a:p>
            <a:pPr indent="-228600" lvl="0" marL="228600" rtl="0" algn="l">
              <a:lnSpc>
                <a:spcPct val="100000"/>
              </a:lnSpc>
              <a:spcBef>
                <a:spcPts val="1000"/>
              </a:spcBef>
              <a:spcAft>
                <a:spcPts val="0"/>
              </a:spcAft>
              <a:buClr>
                <a:srgbClr val="3A3838"/>
              </a:buClr>
              <a:buSzPts val="1800"/>
              <a:buFont typeface="Roboto"/>
              <a:buChar char="•"/>
            </a:pPr>
            <a:r>
              <a:rPr lang="en-US" sz="1800">
                <a:latin typeface="Roboto"/>
                <a:ea typeface="Roboto"/>
                <a:cs typeface="Roboto"/>
                <a:sym typeface="Roboto"/>
              </a:rPr>
              <a:t>Хэрэглэгч ямар нэгэн вэб хуудас рүү хандах хүсэлт өгөхөд тухайн вэб хуудсыг вэб серверээс нь хүлээн авч дэлгэцэд харуулдаг. </a:t>
            </a:r>
            <a:endParaRPr>
              <a:latin typeface="Roboto"/>
              <a:ea typeface="Roboto"/>
              <a:cs typeface="Roboto"/>
              <a:sym typeface="Roboto"/>
            </a:endParaRPr>
          </a:p>
          <a:p>
            <a:pPr indent="-228600" lvl="0" marL="228600" rtl="0" algn="l">
              <a:lnSpc>
                <a:spcPct val="100000"/>
              </a:lnSpc>
              <a:spcBef>
                <a:spcPts val="1000"/>
              </a:spcBef>
              <a:spcAft>
                <a:spcPts val="0"/>
              </a:spcAft>
              <a:buClr>
                <a:srgbClr val="3A3838"/>
              </a:buClr>
              <a:buSzPts val="1800"/>
              <a:buFont typeface="Roboto"/>
              <a:buChar char="•"/>
            </a:pPr>
            <a:r>
              <a:rPr lang="en-US" sz="1800">
                <a:latin typeface="Roboto"/>
                <a:ea typeface="Roboto"/>
                <a:cs typeface="Roboto"/>
                <a:sym typeface="Roboto"/>
              </a:rPr>
              <a:t>Орчин үеийн вэб сайтууд, вэб суурьтай аппликейшнуудын хувьд вэб хөтчүүд дээр нэгэн ижлээр харагдах нь хамгийн том шалгуур болдог. </a:t>
            </a:r>
            <a:endParaRPr>
              <a:latin typeface="Roboto"/>
              <a:ea typeface="Roboto"/>
              <a:cs typeface="Roboto"/>
              <a:sym typeface="Roboto"/>
            </a:endParaRPr>
          </a:p>
        </p:txBody>
      </p:sp>
      <p:graphicFrame>
        <p:nvGraphicFramePr>
          <p:cNvPr id="121" name="Google Shape;121;p13"/>
          <p:cNvGraphicFramePr/>
          <p:nvPr/>
        </p:nvGraphicFramePr>
        <p:xfrm>
          <a:off x="5886061" y="1690688"/>
          <a:ext cx="3000000" cy="3000000"/>
        </p:xfrm>
        <a:graphic>
          <a:graphicData uri="http://schemas.openxmlformats.org/drawingml/2006/table">
            <a:tbl>
              <a:tblPr>
                <a:noFill/>
                <a:tableStyleId>{8FBA2DB3-101B-43CA-866A-DCB3295187CF}</a:tableStyleId>
              </a:tblPr>
              <a:tblGrid>
                <a:gridCol w="2047875"/>
                <a:gridCol w="2038350"/>
                <a:gridCol w="1857375"/>
              </a:tblGrid>
              <a:tr h="139700">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Вэб хөтчүүд</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Нийт хэрэглэгчдийн эзлэх хувь (https://gs.statcounter.com/)</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HTML5 test вэбсайтын онооны дүн (555 онооноос)</a:t>
                      </a:r>
                      <a:endParaRPr sz="1100" u="none" cap="none" strike="noStrike">
                        <a:latin typeface="Calibri"/>
                        <a:ea typeface="Calibri"/>
                        <a:cs typeface="Calibri"/>
                        <a:sym typeface="Calibri"/>
                      </a:endParaRPr>
                    </a:p>
                  </a:txBody>
                  <a:tcPr marT="63500" marB="63500" marR="63500" marL="63500"/>
                </a:tc>
              </a:tr>
              <a:tr h="139700">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Google Chrome</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65.99%</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528</a:t>
                      </a:r>
                      <a:endParaRPr sz="1100" u="none" cap="none" strike="noStrike">
                        <a:latin typeface="Calibri"/>
                        <a:ea typeface="Calibri"/>
                        <a:cs typeface="Calibri"/>
                        <a:sym typeface="Calibri"/>
                      </a:endParaRPr>
                    </a:p>
                  </a:txBody>
                  <a:tcPr marT="63500" marB="63500" marR="63500" marL="63500"/>
                </a:tc>
              </a:tr>
              <a:tr h="139700">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Apple Safari</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16.82%</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471</a:t>
                      </a:r>
                      <a:endParaRPr sz="1100" u="none" cap="none" strike="noStrike">
                        <a:latin typeface="Calibri"/>
                        <a:ea typeface="Calibri"/>
                        <a:cs typeface="Calibri"/>
                        <a:sym typeface="Calibri"/>
                      </a:endParaRPr>
                    </a:p>
                  </a:txBody>
                  <a:tcPr marT="63500" marB="63500" marR="63500" marL="63500"/>
                </a:tc>
              </a:tr>
              <a:tr h="139700">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Firefox</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4.09%</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491</a:t>
                      </a:r>
                      <a:endParaRPr sz="1100" u="none" cap="none" strike="noStrike">
                        <a:latin typeface="Calibri"/>
                        <a:ea typeface="Calibri"/>
                        <a:cs typeface="Calibri"/>
                        <a:sym typeface="Calibri"/>
                      </a:endParaRPr>
                    </a:p>
                  </a:txBody>
                  <a:tcPr marT="63500" marB="63500" marR="63500" marL="63500"/>
                </a:tc>
              </a:tr>
              <a:tr h="139700">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Opera</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2.09%</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518</a:t>
                      </a:r>
                      <a:endParaRPr sz="1100" u="none" cap="none" strike="noStrike">
                        <a:latin typeface="Calibri"/>
                        <a:ea typeface="Calibri"/>
                        <a:cs typeface="Calibri"/>
                        <a:sym typeface="Calibri"/>
                      </a:endParaRPr>
                    </a:p>
                  </a:txBody>
                  <a:tcPr marT="63500" marB="63500" marR="63500" marL="63500"/>
                </a:tc>
              </a:tr>
              <a:tr h="139700">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UC browser</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1.35%</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t>
                      </a:r>
                      <a:endParaRPr sz="1100" u="none" cap="none" strike="noStrike">
                        <a:latin typeface="Calibri"/>
                        <a:ea typeface="Calibri"/>
                        <a:cs typeface="Calibri"/>
                        <a:sym typeface="Calibri"/>
                      </a:endParaRPr>
                    </a:p>
                  </a:txBody>
                  <a:tcPr marT="63500" marB="63500" marR="63500" marL="63500"/>
                </a:tc>
              </a:tr>
              <a:tr h="139700">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Samsung Internet (Утасны вэб хөтөч)</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3.47%</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517</a:t>
                      </a:r>
                      <a:endParaRPr sz="1100" u="none" cap="none" strike="noStrike">
                        <a:latin typeface="Calibri"/>
                        <a:ea typeface="Calibri"/>
                        <a:cs typeface="Calibri"/>
                        <a:sym typeface="Calibri"/>
                      </a:endParaRPr>
                    </a:p>
                  </a:txBody>
                  <a:tcPr marT="63500" marB="63500" marR="63500" marL="63500"/>
                </a:tc>
              </a:tr>
              <a:tr h="139700">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Android (Утасны вэб хөтөч)</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0.45%</a:t>
                      </a:r>
                      <a:endParaRPr sz="1100" u="none" cap="none" strike="noStrike">
                        <a:latin typeface="Calibri"/>
                        <a:ea typeface="Calibri"/>
                        <a:cs typeface="Calibri"/>
                        <a:sym typeface="Calibri"/>
                      </a:endParaRPr>
                    </a:p>
                  </a:txBody>
                  <a:tcPr marT="63500" marB="63500" marR="63500" marL="63500"/>
                </a:tc>
                <a:tc>
                  <a:txBody>
                    <a:bodyPr/>
                    <a:lstStyle/>
                    <a:p>
                      <a:pPr indent="0" lvl="0" marL="0" marR="0" rtl="0" algn="just">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t>
                      </a:r>
                      <a:endParaRPr sz="1100" u="none" cap="none" strike="noStrike">
                        <a:latin typeface="Calibri"/>
                        <a:ea typeface="Calibri"/>
                        <a:cs typeface="Calibri"/>
                        <a:sym typeface="Calibri"/>
                      </a:endParaRPr>
                    </a:p>
                  </a:txBody>
                  <a:tcPr marT="63500" marB="63500" marR="63500" marL="635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4"/>
          <p:cNvSpPr txBox="1"/>
          <p:nvPr>
            <p:ph type="title"/>
          </p:nvPr>
        </p:nvSpPr>
        <p:spPr>
          <a:xfrm>
            <a:off x="839800" y="177275"/>
            <a:ext cx="6121200" cy="810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lang="en-US">
                <a:latin typeface="Roboto"/>
                <a:ea typeface="Roboto"/>
                <a:cs typeface="Roboto"/>
                <a:sym typeface="Roboto"/>
              </a:rPr>
              <a:t>Вэб хөтчийн түүх</a:t>
            </a:r>
            <a:endParaRPr>
              <a:latin typeface="Roboto"/>
              <a:ea typeface="Roboto"/>
              <a:cs typeface="Roboto"/>
              <a:sym typeface="Roboto"/>
            </a:endParaRPr>
          </a:p>
        </p:txBody>
      </p:sp>
      <p:pic>
        <p:nvPicPr>
          <p:cNvPr id="127" name="Google Shape;127;p14"/>
          <p:cNvPicPr preferRelativeResize="0"/>
          <p:nvPr>
            <p:ph idx="2" type="pic"/>
          </p:nvPr>
        </p:nvPicPr>
        <p:blipFill rotWithShape="1">
          <a:blip r:embed="rId3">
            <a:alphaModFix/>
          </a:blip>
          <a:srcRect b="-29633" l="-1954" r="-1953" t="-29634"/>
          <a:stretch/>
        </p:blipFill>
        <p:spPr>
          <a:xfrm>
            <a:off x="5183188" y="987425"/>
            <a:ext cx="6172200" cy="4873625"/>
          </a:xfrm>
          <a:prstGeom prst="rect">
            <a:avLst/>
          </a:prstGeom>
          <a:noFill/>
          <a:ln>
            <a:noFill/>
          </a:ln>
        </p:spPr>
      </p:pic>
      <p:sp>
        <p:nvSpPr>
          <p:cNvPr id="128" name="Google Shape;128;p14"/>
          <p:cNvSpPr txBox="1"/>
          <p:nvPr>
            <p:ph idx="1" type="body"/>
          </p:nvPr>
        </p:nvSpPr>
        <p:spPr>
          <a:xfrm>
            <a:off x="839800" y="1177300"/>
            <a:ext cx="4440900" cy="56007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3A3838"/>
              </a:buClr>
              <a:buSzPts val="2040"/>
              <a:buNone/>
            </a:pPr>
            <a:r>
              <a:rPr lang="en-US" sz="2040">
                <a:latin typeface="Roboto"/>
                <a:ea typeface="Roboto"/>
                <a:cs typeface="Roboto"/>
                <a:sym typeface="Roboto"/>
              </a:rPr>
              <a:t>1993 онд Marc Andreessen </a:t>
            </a:r>
            <a:br>
              <a:rPr lang="en-US" sz="2040">
                <a:latin typeface="Roboto"/>
                <a:ea typeface="Roboto"/>
                <a:cs typeface="Roboto"/>
                <a:sym typeface="Roboto"/>
              </a:rPr>
            </a:br>
            <a:r>
              <a:rPr lang="en-US" sz="2040">
                <a:latin typeface="Roboto"/>
                <a:ea typeface="Roboto"/>
                <a:cs typeface="Roboto"/>
                <a:sym typeface="Roboto"/>
              </a:rPr>
              <a:t>(at the National Center for Supercomputing Applications) </a:t>
            </a:r>
            <a:br>
              <a:rPr lang="en-US" sz="2040">
                <a:latin typeface="Roboto"/>
                <a:ea typeface="Roboto"/>
                <a:cs typeface="Roboto"/>
                <a:sym typeface="Roboto"/>
              </a:rPr>
            </a:br>
            <a:endParaRPr sz="2040">
              <a:latin typeface="Roboto"/>
              <a:ea typeface="Roboto"/>
              <a:cs typeface="Roboto"/>
              <a:sym typeface="Roboto"/>
            </a:endParaRPr>
          </a:p>
          <a:p>
            <a:pPr indent="0" lvl="0" marL="0" rtl="0" algn="l">
              <a:lnSpc>
                <a:spcPct val="100000"/>
              </a:lnSpc>
              <a:spcBef>
                <a:spcPts val="1000"/>
              </a:spcBef>
              <a:spcAft>
                <a:spcPts val="0"/>
              </a:spcAft>
              <a:buClr>
                <a:srgbClr val="3A3838"/>
              </a:buClr>
              <a:buSzPts val="2040"/>
              <a:buNone/>
            </a:pPr>
            <a:r>
              <a:rPr lang="en-US" sz="2040">
                <a:latin typeface="Roboto"/>
                <a:ea typeface="Roboto"/>
                <a:cs typeface="Roboto"/>
                <a:sym typeface="Roboto"/>
              </a:rPr>
              <a:t>Mosaic – анхны график вэб хөтөчийг хөгжүүлэв</a:t>
            </a:r>
            <a:endParaRPr>
              <a:latin typeface="Roboto"/>
              <a:ea typeface="Roboto"/>
              <a:cs typeface="Roboto"/>
              <a:sym typeface="Roboto"/>
            </a:endParaRPr>
          </a:p>
          <a:p>
            <a:pPr indent="-342900" lvl="0" marL="342900" rtl="0" algn="l">
              <a:lnSpc>
                <a:spcPct val="100000"/>
              </a:lnSpc>
              <a:spcBef>
                <a:spcPts val="1000"/>
              </a:spcBef>
              <a:spcAft>
                <a:spcPts val="0"/>
              </a:spcAft>
              <a:buClr>
                <a:srgbClr val="3A3838"/>
              </a:buClr>
              <a:buSzPts val="2040"/>
              <a:buFont typeface="Roboto"/>
              <a:buChar char="•"/>
            </a:pPr>
            <a:r>
              <a:rPr lang="en-US" sz="2040">
                <a:latin typeface="Roboto"/>
                <a:ea typeface="Roboto"/>
                <a:cs typeface="Roboto"/>
                <a:sym typeface="Roboto"/>
              </a:rPr>
              <a:t>Гипер-бичвэрт мэдээллийг хулганаар дарж үзэх график интерфэйстэй</a:t>
            </a:r>
            <a:endParaRPr>
              <a:latin typeface="Roboto"/>
              <a:ea typeface="Roboto"/>
              <a:cs typeface="Roboto"/>
              <a:sym typeface="Roboto"/>
            </a:endParaRPr>
          </a:p>
          <a:p>
            <a:pPr indent="-342900" lvl="0" marL="342900" rtl="0" algn="l">
              <a:lnSpc>
                <a:spcPct val="100000"/>
              </a:lnSpc>
              <a:spcBef>
                <a:spcPts val="1000"/>
              </a:spcBef>
              <a:spcAft>
                <a:spcPts val="0"/>
              </a:spcAft>
              <a:buClr>
                <a:srgbClr val="3A3838"/>
              </a:buClr>
              <a:buSzPts val="2040"/>
              <a:buFont typeface="Roboto"/>
              <a:buChar char="•"/>
            </a:pPr>
            <a:r>
              <a:rPr lang="en-US" sz="2040">
                <a:latin typeface="Roboto"/>
                <a:ea typeface="Roboto"/>
                <a:cs typeface="Roboto"/>
                <a:sym typeface="Roboto"/>
              </a:rPr>
              <a:t>Медиа файлыг хамтад нь харуулах (зураг, видео, дуу, …)</a:t>
            </a:r>
            <a:endParaRPr>
              <a:latin typeface="Roboto"/>
              <a:ea typeface="Roboto"/>
              <a:cs typeface="Roboto"/>
              <a:sym typeface="Roboto"/>
            </a:endParaRPr>
          </a:p>
          <a:p>
            <a:pPr indent="-342900" lvl="0" marL="342900" rtl="0" algn="l">
              <a:lnSpc>
                <a:spcPct val="100000"/>
              </a:lnSpc>
              <a:spcBef>
                <a:spcPts val="1000"/>
              </a:spcBef>
              <a:spcAft>
                <a:spcPts val="0"/>
              </a:spcAft>
              <a:buClr>
                <a:srgbClr val="3A3838"/>
              </a:buClr>
              <a:buSzPts val="2040"/>
              <a:buFont typeface="Roboto"/>
              <a:buChar char="•"/>
            </a:pPr>
            <a:r>
              <a:rPr lang="en-US" sz="2040">
                <a:latin typeface="Roboto"/>
                <a:ea typeface="Roboto"/>
                <a:cs typeface="Roboto"/>
                <a:sym typeface="Roboto"/>
              </a:rPr>
              <a:t>Andreessen NCSA байгууллагаас гараад Netscape компанийг 1994 онд байгуулав</a:t>
            </a:r>
            <a:endParaRPr>
              <a:latin typeface="Roboto"/>
              <a:ea typeface="Roboto"/>
              <a:cs typeface="Roboto"/>
              <a:sym typeface="Roboto"/>
            </a:endParaRPr>
          </a:p>
          <a:p>
            <a:pPr indent="-342900" lvl="0" marL="342900" rtl="0" algn="l">
              <a:lnSpc>
                <a:spcPct val="100000"/>
              </a:lnSpc>
              <a:spcBef>
                <a:spcPts val="1000"/>
              </a:spcBef>
              <a:spcAft>
                <a:spcPts val="0"/>
              </a:spcAft>
              <a:buClr>
                <a:srgbClr val="3A3838"/>
              </a:buClr>
              <a:buSzPts val="2040"/>
              <a:buFont typeface="Roboto"/>
              <a:buChar char="•"/>
            </a:pPr>
            <a:r>
              <a:rPr lang="en-US" sz="2040">
                <a:latin typeface="Roboto"/>
                <a:ea typeface="Roboto"/>
                <a:cs typeface="Roboto"/>
                <a:sym typeface="Roboto"/>
              </a:rPr>
              <a:t>1995, Майкрософт Internet Explorer програмын гаргасан</a:t>
            </a:r>
            <a:endParaRPr sz="204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Вэб хуудас дуудах</a:t>
            </a:r>
            <a:endParaRPr>
              <a:latin typeface="Roboto"/>
              <a:ea typeface="Roboto"/>
              <a:cs typeface="Roboto"/>
              <a:sym typeface="Roboto"/>
            </a:endParaRPr>
          </a:p>
        </p:txBody>
      </p:sp>
      <p:grpSp>
        <p:nvGrpSpPr>
          <p:cNvPr id="134" name="Google Shape;134;p15"/>
          <p:cNvGrpSpPr/>
          <p:nvPr/>
        </p:nvGrpSpPr>
        <p:grpSpPr>
          <a:xfrm>
            <a:off x="1143196" y="2254903"/>
            <a:ext cx="1363663" cy="1284288"/>
            <a:chOff x="838200" y="3733800"/>
            <a:chExt cx="1364384" cy="1283732"/>
          </a:xfrm>
        </p:grpSpPr>
        <p:pic>
          <p:nvPicPr>
            <p:cNvPr id="135" name="Google Shape;135;p15"/>
            <p:cNvPicPr preferRelativeResize="0"/>
            <p:nvPr/>
          </p:nvPicPr>
          <p:blipFill rotWithShape="1">
            <a:blip r:embed="rId3">
              <a:alphaModFix/>
            </a:blip>
            <a:srcRect b="0" l="0" r="0" t="0"/>
            <a:stretch/>
          </p:blipFill>
          <p:spPr>
            <a:xfrm>
              <a:off x="838200" y="3733800"/>
              <a:ext cx="1027814" cy="762000"/>
            </a:xfrm>
            <a:prstGeom prst="rect">
              <a:avLst/>
            </a:prstGeom>
            <a:noFill/>
            <a:ln>
              <a:noFill/>
            </a:ln>
          </p:spPr>
        </p:pic>
        <p:pic>
          <p:nvPicPr>
            <p:cNvPr id="136" name="Google Shape;136;p15"/>
            <p:cNvPicPr preferRelativeResize="0"/>
            <p:nvPr/>
          </p:nvPicPr>
          <p:blipFill rotWithShape="1">
            <a:blip r:embed="rId4">
              <a:alphaModFix/>
            </a:blip>
            <a:srcRect b="0" l="0" r="0" t="0"/>
            <a:stretch/>
          </p:blipFill>
          <p:spPr>
            <a:xfrm>
              <a:off x="1600200" y="4267200"/>
              <a:ext cx="309562" cy="298656"/>
            </a:xfrm>
            <a:prstGeom prst="rect">
              <a:avLst/>
            </a:prstGeom>
            <a:noFill/>
            <a:ln>
              <a:noFill/>
            </a:ln>
          </p:spPr>
        </p:pic>
        <p:pic>
          <p:nvPicPr>
            <p:cNvPr id="137" name="Google Shape;137;p15"/>
            <p:cNvPicPr preferRelativeResize="0"/>
            <p:nvPr/>
          </p:nvPicPr>
          <p:blipFill rotWithShape="1">
            <a:blip r:embed="rId5">
              <a:alphaModFix/>
            </a:blip>
            <a:srcRect b="0" l="0" r="0" t="0"/>
            <a:stretch/>
          </p:blipFill>
          <p:spPr>
            <a:xfrm>
              <a:off x="1828800" y="3886200"/>
              <a:ext cx="373784" cy="352425"/>
            </a:xfrm>
            <a:prstGeom prst="rect">
              <a:avLst/>
            </a:prstGeom>
            <a:noFill/>
            <a:ln>
              <a:noFill/>
            </a:ln>
          </p:spPr>
        </p:pic>
        <p:sp>
          <p:nvSpPr>
            <p:cNvPr id="138" name="Google Shape;138;p15"/>
            <p:cNvSpPr txBox="1"/>
            <p:nvPr/>
          </p:nvSpPr>
          <p:spPr>
            <a:xfrm>
              <a:off x="1066800" y="4648200"/>
              <a:ext cx="7745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grpSp>
      <p:grpSp>
        <p:nvGrpSpPr>
          <p:cNvPr id="139" name="Google Shape;139;p15"/>
          <p:cNvGrpSpPr/>
          <p:nvPr/>
        </p:nvGrpSpPr>
        <p:grpSpPr>
          <a:xfrm>
            <a:off x="7034679" y="1547507"/>
            <a:ext cx="2441573" cy="3463812"/>
            <a:chOff x="6284815" y="2057400"/>
            <a:chExt cx="1436880" cy="2048448"/>
          </a:xfrm>
        </p:grpSpPr>
        <p:pic>
          <p:nvPicPr>
            <p:cNvPr id="140" name="Google Shape;140;p15"/>
            <p:cNvPicPr preferRelativeResize="0"/>
            <p:nvPr/>
          </p:nvPicPr>
          <p:blipFill rotWithShape="1">
            <a:blip r:embed="rId6">
              <a:alphaModFix/>
            </a:blip>
            <a:srcRect b="0" l="0" r="0" t="0"/>
            <a:stretch/>
          </p:blipFill>
          <p:spPr>
            <a:xfrm>
              <a:off x="6553200" y="2057400"/>
              <a:ext cx="1143000" cy="1502833"/>
            </a:xfrm>
            <a:prstGeom prst="rect">
              <a:avLst/>
            </a:prstGeom>
            <a:noFill/>
            <a:ln>
              <a:noFill/>
            </a:ln>
          </p:spPr>
        </p:pic>
        <p:sp>
          <p:nvSpPr>
            <p:cNvPr id="141" name="Google Shape;141;p15"/>
            <p:cNvSpPr txBox="1"/>
            <p:nvPr/>
          </p:nvSpPr>
          <p:spPr>
            <a:xfrm>
              <a:off x="6284815" y="3505200"/>
              <a:ext cx="1436880" cy="6006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Web 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www.seas.num.edu.mn</a:t>
              </a:r>
              <a:br>
                <a:rPr b="1" i="0" lang="en-US" sz="1600" u="none" cap="none" strike="noStrike">
                  <a:solidFill>
                    <a:schemeClr val="dk1"/>
                  </a:solidFill>
                  <a:latin typeface="Arial"/>
                  <a:ea typeface="Arial"/>
                  <a:cs typeface="Arial"/>
                  <a:sym typeface="Arial"/>
                </a:rPr>
              </a:br>
              <a:r>
                <a:rPr b="1" i="0" lang="en-US" sz="1600" u="none" cap="none" strike="noStrike">
                  <a:solidFill>
                    <a:srgbClr val="C00000"/>
                  </a:solidFill>
                  <a:latin typeface="Arial"/>
                  <a:ea typeface="Arial"/>
                  <a:cs typeface="Arial"/>
                  <a:sym typeface="Arial"/>
                </a:rPr>
                <a:t>202.131.227.132</a:t>
              </a:r>
              <a:endParaRPr b="0" i="0" sz="1400" u="none" cap="none" strike="noStrike">
                <a:solidFill>
                  <a:srgbClr val="000000"/>
                </a:solidFill>
                <a:latin typeface="Arial"/>
                <a:ea typeface="Arial"/>
                <a:cs typeface="Arial"/>
                <a:sym typeface="Arial"/>
              </a:endParaRPr>
            </a:p>
          </p:txBody>
        </p:sp>
      </p:grpSp>
      <p:grpSp>
        <p:nvGrpSpPr>
          <p:cNvPr id="142" name="Google Shape;142;p15"/>
          <p:cNvGrpSpPr/>
          <p:nvPr/>
        </p:nvGrpSpPr>
        <p:grpSpPr>
          <a:xfrm>
            <a:off x="9400386" y="2450306"/>
            <a:ext cx="1395413" cy="2185987"/>
            <a:chOff x="6488291" y="2057400"/>
            <a:chExt cx="1395863" cy="2186449"/>
          </a:xfrm>
        </p:grpSpPr>
        <p:pic>
          <p:nvPicPr>
            <p:cNvPr id="143" name="Google Shape;143;p15"/>
            <p:cNvPicPr preferRelativeResize="0"/>
            <p:nvPr/>
          </p:nvPicPr>
          <p:blipFill rotWithShape="1">
            <a:blip r:embed="rId6">
              <a:alphaModFix/>
            </a:blip>
            <a:srcRect b="0" l="0" r="0" t="0"/>
            <a:stretch/>
          </p:blipFill>
          <p:spPr>
            <a:xfrm>
              <a:off x="6553200" y="2057400"/>
              <a:ext cx="1143000" cy="1502833"/>
            </a:xfrm>
            <a:prstGeom prst="rect">
              <a:avLst/>
            </a:prstGeom>
            <a:noFill/>
            <a:ln>
              <a:noFill/>
            </a:ln>
          </p:spPr>
        </p:pic>
        <p:sp>
          <p:nvSpPr>
            <p:cNvPr id="144" name="Google Shape;144;p15"/>
            <p:cNvSpPr txBox="1"/>
            <p:nvPr/>
          </p:nvSpPr>
          <p:spPr>
            <a:xfrm>
              <a:off x="6488291" y="3505200"/>
              <a:ext cx="1395863" cy="7386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Web 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www.yahoo.com</a:t>
              </a:r>
              <a:br>
                <a:rPr b="1" i="0" lang="en-US" sz="1200" u="none" cap="none" strike="noStrike">
                  <a:solidFill>
                    <a:schemeClr val="dk1"/>
                  </a:solidFill>
                  <a:latin typeface="Arial"/>
                  <a:ea typeface="Arial"/>
                  <a:cs typeface="Arial"/>
                  <a:sym typeface="Arial"/>
                </a:rPr>
              </a:br>
              <a:r>
                <a:rPr b="1" i="0" lang="en-US" sz="1200" u="none" cap="none" strike="noStrike">
                  <a:solidFill>
                    <a:srgbClr val="C00000"/>
                  </a:solidFill>
                  <a:latin typeface="Arial"/>
                  <a:ea typeface="Arial"/>
                  <a:cs typeface="Arial"/>
                  <a:sym typeface="Arial"/>
                </a:rPr>
                <a:t>69.147.114.224</a:t>
              </a:r>
              <a:endParaRPr b="0" i="0" sz="1400" u="none" cap="none" strike="noStrike">
                <a:solidFill>
                  <a:srgbClr val="000000"/>
                </a:solidFill>
                <a:latin typeface="Arial"/>
                <a:ea typeface="Arial"/>
                <a:cs typeface="Arial"/>
                <a:sym typeface="Arial"/>
              </a:endParaRPr>
            </a:p>
          </p:txBody>
        </p:sp>
      </p:grpSp>
      <p:pic>
        <p:nvPicPr>
          <p:cNvPr id="145" name="Google Shape;145;p15"/>
          <p:cNvPicPr preferRelativeResize="0"/>
          <p:nvPr/>
        </p:nvPicPr>
        <p:blipFill rotWithShape="1">
          <a:blip r:embed="rId7">
            <a:alphaModFix/>
          </a:blip>
          <a:srcRect b="0" l="0" r="0" t="0"/>
          <a:stretch/>
        </p:blipFill>
        <p:spPr>
          <a:xfrm>
            <a:off x="4646941" y="2788593"/>
            <a:ext cx="2001838" cy="2819400"/>
          </a:xfrm>
          <a:prstGeom prst="rect">
            <a:avLst/>
          </a:prstGeom>
          <a:noFill/>
          <a:ln>
            <a:noFill/>
          </a:ln>
        </p:spPr>
      </p:pic>
      <p:sp>
        <p:nvSpPr>
          <p:cNvPr id="146" name="Google Shape;146;p15"/>
          <p:cNvSpPr/>
          <p:nvPr/>
        </p:nvSpPr>
        <p:spPr>
          <a:xfrm>
            <a:off x="10263187" y="4518770"/>
            <a:ext cx="1600200" cy="2107407"/>
          </a:xfrm>
          <a:prstGeom prst="rect">
            <a:avLst/>
          </a:prstGeom>
          <a:solidFill>
            <a:srgbClr val="4F7BCA"/>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Calibri"/>
                <a:ea typeface="Calibri"/>
                <a:cs typeface="Calibri"/>
                <a:sym typeface="Calibri"/>
              </a:rPr>
              <a:t>index.html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Calibri"/>
                <a:ea typeface="Calibri"/>
                <a:cs typeface="Calibri"/>
                <a:sym typeface="Calibri"/>
              </a:rPr>
              <a:t>search.php</a:t>
            </a:r>
            <a:endParaRPr b="0" i="0" sz="1800" u="none" cap="none" strike="noStrike">
              <a:solidFill>
                <a:schemeClr val="lt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Calibri"/>
                <a:ea typeface="Calibri"/>
                <a:cs typeface="Calibri"/>
                <a:sym typeface="Calibri"/>
              </a:rPr>
              <a:t>style.css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Calibri"/>
                <a:ea typeface="Calibri"/>
                <a:cs typeface="Calibri"/>
                <a:sym typeface="Calibri"/>
              </a:rPr>
              <a:t>script.js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Calibri"/>
                <a:ea typeface="Calibri"/>
                <a:cs typeface="Calibri"/>
                <a:sym typeface="Calibri"/>
              </a:rPr>
              <a:t>photo.jpg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Calibri"/>
                <a:ea typeface="Calibri"/>
                <a:cs typeface="Calibri"/>
                <a:sym typeface="Calibri"/>
              </a:rPr>
              <a:t>config.xml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cxnSp>
        <p:nvCxnSpPr>
          <p:cNvPr id="147" name="Google Shape;147;p15"/>
          <p:cNvCxnSpPr/>
          <p:nvPr/>
        </p:nvCxnSpPr>
        <p:spPr>
          <a:xfrm flipH="1" rot="10800000">
            <a:off x="2506859" y="2559816"/>
            <a:ext cx="2228700" cy="23700"/>
          </a:xfrm>
          <a:prstGeom prst="curvedConnector4">
            <a:avLst>
              <a:gd fmla="val 27530" name="adj1"/>
              <a:gd fmla="val 1708071" name="adj2"/>
            </a:avLst>
          </a:prstGeom>
          <a:noFill/>
          <a:ln cap="flat" cmpd="sng" w="12700">
            <a:solidFill>
              <a:schemeClr val="accent2"/>
            </a:solidFill>
            <a:prstDash val="solid"/>
            <a:miter lim="800000"/>
            <a:headEnd len="sm" w="sm" type="none"/>
            <a:tailEnd len="med" w="med" type="stealth"/>
          </a:ln>
        </p:spPr>
      </p:cxnSp>
      <p:cxnSp>
        <p:nvCxnSpPr>
          <p:cNvPr id="148" name="Google Shape;148;p15"/>
          <p:cNvCxnSpPr/>
          <p:nvPr/>
        </p:nvCxnSpPr>
        <p:spPr>
          <a:xfrm flipH="1">
            <a:off x="6510894" y="3028074"/>
            <a:ext cx="1027200" cy="705000"/>
          </a:xfrm>
          <a:prstGeom prst="curvedConnector3">
            <a:avLst>
              <a:gd fmla="val 49996" name="adj1"/>
            </a:avLst>
          </a:prstGeom>
          <a:noFill/>
          <a:ln cap="flat" cmpd="sng" w="12700">
            <a:solidFill>
              <a:schemeClr val="accent2"/>
            </a:solidFill>
            <a:prstDash val="solid"/>
            <a:miter lim="800000"/>
            <a:headEnd len="sm" w="sm" type="none"/>
            <a:tailEnd len="med" w="med" type="stealth"/>
          </a:ln>
        </p:spPr>
      </p:cxnSp>
      <p:sp>
        <p:nvSpPr>
          <p:cNvPr id="149" name="Google Shape;149;p15"/>
          <p:cNvSpPr/>
          <p:nvPr/>
        </p:nvSpPr>
        <p:spPr>
          <a:xfrm>
            <a:off x="1288817" y="1869182"/>
            <a:ext cx="33168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50" name="Google Shape;150;p15"/>
          <p:cNvSpPr txBox="1"/>
          <p:nvPr/>
        </p:nvSpPr>
        <p:spPr>
          <a:xfrm>
            <a:off x="1541288" y="1922880"/>
            <a:ext cx="21307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http://www.seas.num.edu.mn</a:t>
            </a:r>
            <a:endParaRPr b="0" i="0" sz="1400" u="none" cap="none" strike="noStrike">
              <a:solidFill>
                <a:srgbClr val="000000"/>
              </a:solidFill>
              <a:latin typeface="Arial"/>
              <a:ea typeface="Arial"/>
              <a:cs typeface="Arial"/>
              <a:sym typeface="Arial"/>
            </a:endParaRPr>
          </a:p>
        </p:txBody>
      </p:sp>
      <p:sp>
        <p:nvSpPr>
          <p:cNvPr id="151" name="Google Shape;151;p15"/>
          <p:cNvSpPr/>
          <p:nvPr/>
        </p:nvSpPr>
        <p:spPr>
          <a:xfrm>
            <a:off x="6174438" y="3801748"/>
            <a:ext cx="33168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52" name="Google Shape;152;p15"/>
          <p:cNvSpPr txBox="1"/>
          <p:nvPr/>
        </p:nvSpPr>
        <p:spPr>
          <a:xfrm>
            <a:off x="6403032" y="3864687"/>
            <a:ext cx="849312"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index.htm</a:t>
            </a:r>
            <a:endParaRPr b="0" i="0" sz="1400" u="none" cap="none" strike="noStrike">
              <a:solidFill>
                <a:srgbClr val="000000"/>
              </a:solidFill>
              <a:latin typeface="Arial"/>
              <a:ea typeface="Arial"/>
              <a:cs typeface="Arial"/>
              <a:sym typeface="Arial"/>
            </a:endParaRPr>
          </a:p>
        </p:txBody>
      </p:sp>
      <p:sp>
        <p:nvSpPr>
          <p:cNvPr id="153" name="Google Shape;153;p15"/>
          <p:cNvSpPr/>
          <p:nvPr/>
        </p:nvSpPr>
        <p:spPr>
          <a:xfrm>
            <a:off x="2895827" y="5774056"/>
            <a:ext cx="33168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54" name="Google Shape;154;p15"/>
          <p:cNvSpPr txBox="1"/>
          <p:nvPr/>
        </p:nvSpPr>
        <p:spPr>
          <a:xfrm>
            <a:off x="3124396" y="5760103"/>
            <a:ext cx="1574800" cy="430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HTML page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 images, video, file</a:t>
            </a:r>
            <a:endParaRPr b="0" i="0" sz="1400" u="none" cap="none" strike="noStrike">
              <a:solidFill>
                <a:srgbClr val="000000"/>
              </a:solidFill>
              <a:latin typeface="Arial"/>
              <a:ea typeface="Arial"/>
              <a:cs typeface="Arial"/>
              <a:sym typeface="Arial"/>
            </a:endParaRPr>
          </a:p>
        </p:txBody>
      </p:sp>
      <p:cxnSp>
        <p:nvCxnSpPr>
          <p:cNvPr id="155" name="Google Shape;155;p15"/>
          <p:cNvCxnSpPr/>
          <p:nvPr/>
        </p:nvCxnSpPr>
        <p:spPr>
          <a:xfrm rot="10800000">
            <a:off x="2235509" y="5164902"/>
            <a:ext cx="2500200" cy="214200"/>
          </a:xfrm>
          <a:prstGeom prst="curvedConnector3">
            <a:avLst>
              <a:gd fmla="val 0" name="adj1"/>
            </a:avLst>
          </a:prstGeom>
          <a:noFill/>
          <a:ln cap="flat" cmpd="sng" w="12700">
            <a:solidFill>
              <a:schemeClr val="accent2"/>
            </a:solidFill>
            <a:prstDash val="solid"/>
            <a:miter lim="800000"/>
            <a:headEnd len="sm" w="sm" type="none"/>
            <a:tailEnd len="med" w="med" type="stealth"/>
          </a:ln>
        </p:spPr>
      </p:cxnSp>
      <p:grpSp>
        <p:nvGrpSpPr>
          <p:cNvPr id="156" name="Google Shape;156;p15"/>
          <p:cNvGrpSpPr/>
          <p:nvPr/>
        </p:nvGrpSpPr>
        <p:grpSpPr>
          <a:xfrm>
            <a:off x="10715058" y="2184002"/>
            <a:ext cx="1287463" cy="1728787"/>
            <a:chOff x="6488294" y="2057400"/>
            <a:chExt cx="1733681" cy="2328294"/>
          </a:xfrm>
        </p:grpSpPr>
        <p:pic>
          <p:nvPicPr>
            <p:cNvPr id="157" name="Google Shape;157;p15"/>
            <p:cNvPicPr preferRelativeResize="0"/>
            <p:nvPr/>
          </p:nvPicPr>
          <p:blipFill rotWithShape="1">
            <a:blip r:embed="rId6">
              <a:alphaModFix/>
            </a:blip>
            <a:srcRect b="0" l="0" r="0" t="0"/>
            <a:stretch/>
          </p:blipFill>
          <p:spPr>
            <a:xfrm>
              <a:off x="6553200" y="2057400"/>
              <a:ext cx="1143000" cy="1502833"/>
            </a:xfrm>
            <a:prstGeom prst="rect">
              <a:avLst/>
            </a:prstGeom>
            <a:noFill/>
            <a:ln>
              <a:noFill/>
            </a:ln>
          </p:spPr>
        </p:pic>
        <p:sp>
          <p:nvSpPr>
            <p:cNvPr id="158" name="Google Shape;158;p15"/>
            <p:cNvSpPr txBox="1"/>
            <p:nvPr/>
          </p:nvSpPr>
          <p:spPr>
            <a:xfrm>
              <a:off x="6488294" y="3504833"/>
              <a:ext cx="1733681" cy="8808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Web 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Arial"/>
                  <a:ea typeface="Arial"/>
                  <a:cs typeface="Arial"/>
                  <a:sym typeface="Arial"/>
                </a:rPr>
                <a:t>www.google.com</a:t>
              </a:r>
              <a:br>
                <a:rPr b="1" i="0" lang="en-US" sz="1050" u="none" cap="none" strike="noStrike">
                  <a:solidFill>
                    <a:schemeClr val="dk1"/>
                  </a:solidFill>
                  <a:latin typeface="Arial"/>
                  <a:ea typeface="Arial"/>
                  <a:cs typeface="Arial"/>
                  <a:sym typeface="Arial"/>
                </a:rPr>
              </a:br>
              <a:r>
                <a:rPr b="1" i="0" lang="en-US" sz="1050" u="none" cap="none" strike="noStrike">
                  <a:solidFill>
                    <a:srgbClr val="C00000"/>
                  </a:solidFill>
                  <a:latin typeface="Arial"/>
                  <a:ea typeface="Arial"/>
                  <a:cs typeface="Arial"/>
                  <a:sym typeface="Arial"/>
                </a:rPr>
                <a:t>66.102.7.99</a:t>
              </a:r>
              <a:endParaRPr b="1" i="0" sz="1050" u="none" cap="none" strike="noStrike">
                <a:solidFill>
                  <a:schemeClr val="dk1"/>
                </a:solidFill>
                <a:latin typeface="Arial"/>
                <a:ea typeface="Arial"/>
                <a:cs typeface="Arial"/>
                <a:sym typeface="Arial"/>
              </a:endParaRPr>
            </a:p>
          </p:txBody>
        </p:sp>
      </p:grpSp>
      <p:grpSp>
        <p:nvGrpSpPr>
          <p:cNvPr id="159" name="Google Shape;159;p15"/>
          <p:cNvGrpSpPr/>
          <p:nvPr/>
        </p:nvGrpSpPr>
        <p:grpSpPr>
          <a:xfrm>
            <a:off x="9802812" y="1502807"/>
            <a:ext cx="644525" cy="933450"/>
            <a:chOff x="6488297" y="2057400"/>
            <a:chExt cx="1389991" cy="2011711"/>
          </a:xfrm>
        </p:grpSpPr>
        <p:pic>
          <p:nvPicPr>
            <p:cNvPr id="160" name="Google Shape;160;p15"/>
            <p:cNvPicPr preferRelativeResize="0"/>
            <p:nvPr/>
          </p:nvPicPr>
          <p:blipFill rotWithShape="1">
            <a:blip r:embed="rId6">
              <a:alphaModFix/>
            </a:blip>
            <a:srcRect b="0" l="0" r="0" t="0"/>
            <a:stretch/>
          </p:blipFill>
          <p:spPr>
            <a:xfrm>
              <a:off x="6553200" y="2057400"/>
              <a:ext cx="1143000" cy="1502833"/>
            </a:xfrm>
            <a:prstGeom prst="rect">
              <a:avLst/>
            </a:prstGeom>
            <a:noFill/>
            <a:ln>
              <a:noFill/>
            </a:ln>
          </p:spPr>
        </p:pic>
        <p:sp>
          <p:nvSpPr>
            <p:cNvPr id="161" name="Google Shape;161;p15"/>
            <p:cNvSpPr txBox="1"/>
            <p:nvPr/>
          </p:nvSpPr>
          <p:spPr>
            <a:xfrm>
              <a:off x="6488297" y="3505200"/>
              <a:ext cx="1389991" cy="5639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Arial"/>
                  <a:ea typeface="Arial"/>
                  <a:cs typeface="Arial"/>
                  <a:sym typeface="Arial"/>
                </a:rPr>
                <a:t>Web 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
                <a:buFont typeface="Arial"/>
                <a:buNone/>
              </a:pPr>
              <a:r>
                <a:rPr b="1" i="0" lang="en-US" sz="400" u="none" cap="none" strike="noStrike">
                  <a:solidFill>
                    <a:schemeClr val="dk1"/>
                  </a:solidFill>
                  <a:latin typeface="Arial"/>
                  <a:ea typeface="Arial"/>
                  <a:cs typeface="Arial"/>
                  <a:sym typeface="Arial"/>
                </a:rPr>
                <a:t>www.google.com</a:t>
              </a:r>
              <a:endParaRPr b="0" i="0" sz="1400" u="none" cap="none" strike="noStrike">
                <a:solidFill>
                  <a:srgbClr val="000000"/>
                </a:solidFill>
                <a:latin typeface="Arial"/>
                <a:ea typeface="Arial"/>
                <a:cs typeface="Arial"/>
                <a:sym typeface="Arial"/>
              </a:endParaRPr>
            </a:p>
          </p:txBody>
        </p:sp>
      </p:grpSp>
      <p:sp>
        <p:nvSpPr>
          <p:cNvPr id="162" name="Google Shape;162;p15"/>
          <p:cNvSpPr txBox="1"/>
          <p:nvPr/>
        </p:nvSpPr>
        <p:spPr>
          <a:xfrm>
            <a:off x="3333946" y="2264428"/>
            <a:ext cx="1044575"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Request</a:t>
            </a:r>
            <a:endParaRPr b="0" i="0" sz="1800" u="none" cap="none" strike="noStrike">
              <a:solidFill>
                <a:schemeClr val="dk1"/>
              </a:solidFill>
              <a:latin typeface="Arial"/>
              <a:ea typeface="Arial"/>
              <a:cs typeface="Arial"/>
              <a:sym typeface="Arial"/>
            </a:endParaRPr>
          </a:p>
        </p:txBody>
      </p:sp>
      <p:sp>
        <p:nvSpPr>
          <p:cNvPr id="163" name="Google Shape;163;p15"/>
          <p:cNvSpPr txBox="1"/>
          <p:nvPr/>
        </p:nvSpPr>
        <p:spPr>
          <a:xfrm>
            <a:off x="3048196" y="5193366"/>
            <a:ext cx="1223963"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Response</a:t>
            </a:r>
            <a:endParaRPr b="0" i="0" sz="1800" u="none" cap="none" strike="noStrike">
              <a:solidFill>
                <a:schemeClr val="dk1"/>
              </a:solidFill>
              <a:latin typeface="Arial"/>
              <a:ea typeface="Arial"/>
              <a:cs typeface="Arial"/>
              <a:sym typeface="Arial"/>
            </a:endParaRPr>
          </a:p>
        </p:txBody>
      </p:sp>
      <p:cxnSp>
        <p:nvCxnSpPr>
          <p:cNvPr id="164" name="Google Shape;164;p15"/>
          <p:cNvCxnSpPr/>
          <p:nvPr/>
        </p:nvCxnSpPr>
        <p:spPr>
          <a:xfrm>
            <a:off x="5673791" y="2019260"/>
            <a:ext cx="0" cy="4601845"/>
          </a:xfrm>
          <a:prstGeom prst="straightConnector1">
            <a:avLst/>
          </a:prstGeom>
          <a:noFill/>
          <a:ln cap="flat" cmpd="sng" w="9525">
            <a:solidFill>
              <a:schemeClr val="accent1"/>
            </a:solidFill>
            <a:prstDash val="dash"/>
            <a:miter lim="800000"/>
            <a:headEnd len="sm" w="sm" type="none"/>
            <a:tailEnd len="sm" w="sm" type="none"/>
          </a:ln>
        </p:spPr>
      </p:cxnSp>
      <p:cxnSp>
        <p:nvCxnSpPr>
          <p:cNvPr id="165" name="Google Shape;165;p15"/>
          <p:cNvCxnSpPr/>
          <p:nvPr/>
        </p:nvCxnSpPr>
        <p:spPr>
          <a:xfrm>
            <a:off x="5829003" y="6491287"/>
            <a:ext cx="642942" cy="1588"/>
          </a:xfrm>
          <a:prstGeom prst="straightConnector1">
            <a:avLst/>
          </a:prstGeom>
          <a:noFill/>
          <a:ln cap="flat" cmpd="sng" w="19050">
            <a:solidFill>
              <a:schemeClr val="accent1"/>
            </a:solidFill>
            <a:prstDash val="solid"/>
            <a:miter lim="800000"/>
            <a:headEnd len="sm" w="sm" type="none"/>
            <a:tailEnd len="med" w="med" type="stealth"/>
          </a:ln>
        </p:spPr>
      </p:cxnSp>
      <p:cxnSp>
        <p:nvCxnSpPr>
          <p:cNvPr id="166" name="Google Shape;166;p15"/>
          <p:cNvCxnSpPr/>
          <p:nvPr/>
        </p:nvCxnSpPr>
        <p:spPr>
          <a:xfrm rot="10800000">
            <a:off x="4875491" y="6491287"/>
            <a:ext cx="642942" cy="1588"/>
          </a:xfrm>
          <a:prstGeom prst="straightConnector1">
            <a:avLst/>
          </a:prstGeom>
          <a:noFill/>
          <a:ln cap="flat" cmpd="sng" w="19050">
            <a:solidFill>
              <a:schemeClr val="accent1"/>
            </a:solidFill>
            <a:prstDash val="solid"/>
            <a:miter lim="800000"/>
            <a:headEnd len="sm" w="sm" type="none"/>
            <a:tailEnd len="med" w="med" type="stealth"/>
          </a:ln>
        </p:spPr>
      </p:cxnSp>
      <p:sp>
        <p:nvSpPr>
          <p:cNvPr id="167" name="Google Shape;167;p15"/>
          <p:cNvSpPr txBox="1"/>
          <p:nvPr/>
        </p:nvSpPr>
        <p:spPr>
          <a:xfrm>
            <a:off x="6543381" y="6275365"/>
            <a:ext cx="13509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70C0"/>
                </a:solidFill>
                <a:latin typeface="Arial"/>
                <a:ea typeface="Arial"/>
                <a:cs typeface="Arial"/>
                <a:sym typeface="Arial"/>
              </a:rPr>
              <a:t>Server side</a:t>
            </a:r>
            <a:endParaRPr b="0" i="0" sz="1800" u="none" cap="none" strike="noStrike">
              <a:solidFill>
                <a:srgbClr val="0070C0"/>
              </a:solidFill>
              <a:latin typeface="Arial"/>
              <a:ea typeface="Arial"/>
              <a:cs typeface="Arial"/>
              <a:sym typeface="Arial"/>
            </a:endParaRPr>
          </a:p>
        </p:txBody>
      </p:sp>
      <p:sp>
        <p:nvSpPr>
          <p:cNvPr id="168" name="Google Shape;168;p15"/>
          <p:cNvSpPr txBox="1"/>
          <p:nvPr/>
        </p:nvSpPr>
        <p:spPr>
          <a:xfrm>
            <a:off x="3543006" y="6276952"/>
            <a:ext cx="1262062"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70C0"/>
                </a:solidFill>
                <a:latin typeface="Arial"/>
                <a:ea typeface="Arial"/>
                <a:cs typeface="Arial"/>
                <a:sym typeface="Arial"/>
              </a:rPr>
              <a:t>Client side</a:t>
            </a:r>
            <a:endParaRPr b="0" i="0" sz="1800" u="none" cap="none" strike="noStrike">
              <a:solidFill>
                <a:srgbClr val="0070C0"/>
              </a:solidFill>
              <a:latin typeface="Arial"/>
              <a:ea typeface="Arial"/>
              <a:cs typeface="Arial"/>
              <a:sym typeface="Arial"/>
            </a:endParaRPr>
          </a:p>
        </p:txBody>
      </p:sp>
      <p:grpSp>
        <p:nvGrpSpPr>
          <p:cNvPr id="169" name="Google Shape;169;p15"/>
          <p:cNvGrpSpPr/>
          <p:nvPr/>
        </p:nvGrpSpPr>
        <p:grpSpPr>
          <a:xfrm>
            <a:off x="10136148" y="1712374"/>
            <a:ext cx="644525" cy="933450"/>
            <a:chOff x="6488297" y="2057400"/>
            <a:chExt cx="1389991" cy="2011711"/>
          </a:xfrm>
        </p:grpSpPr>
        <p:pic>
          <p:nvPicPr>
            <p:cNvPr id="170" name="Google Shape;170;p15"/>
            <p:cNvPicPr preferRelativeResize="0"/>
            <p:nvPr/>
          </p:nvPicPr>
          <p:blipFill rotWithShape="1">
            <a:blip r:embed="rId6">
              <a:alphaModFix/>
            </a:blip>
            <a:srcRect b="0" l="0" r="0" t="0"/>
            <a:stretch/>
          </p:blipFill>
          <p:spPr>
            <a:xfrm>
              <a:off x="6553200" y="2057400"/>
              <a:ext cx="1143000" cy="1502833"/>
            </a:xfrm>
            <a:prstGeom prst="rect">
              <a:avLst/>
            </a:prstGeom>
            <a:noFill/>
            <a:ln>
              <a:noFill/>
            </a:ln>
          </p:spPr>
        </p:pic>
        <p:sp>
          <p:nvSpPr>
            <p:cNvPr id="171" name="Google Shape;171;p15"/>
            <p:cNvSpPr txBox="1"/>
            <p:nvPr/>
          </p:nvSpPr>
          <p:spPr>
            <a:xfrm>
              <a:off x="6488297" y="3505200"/>
              <a:ext cx="1389991" cy="5639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Arial"/>
                  <a:ea typeface="Arial"/>
                  <a:cs typeface="Arial"/>
                  <a:sym typeface="Arial"/>
                </a:rPr>
                <a:t>Web 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
                <a:buFont typeface="Arial"/>
                <a:buNone/>
              </a:pPr>
              <a:r>
                <a:rPr b="1" i="0" lang="en-US" sz="400" u="none" cap="none" strike="noStrike">
                  <a:solidFill>
                    <a:schemeClr val="dk1"/>
                  </a:solidFill>
                  <a:latin typeface="Arial"/>
                  <a:ea typeface="Arial"/>
                  <a:cs typeface="Arial"/>
                  <a:sym typeface="Arial"/>
                </a:rPr>
                <a:t>www.google.com</a:t>
              </a:r>
              <a:endParaRPr b="0" i="0" sz="1400" u="none" cap="none" strike="noStrike">
                <a:solidFill>
                  <a:srgbClr val="000000"/>
                </a:solidFill>
                <a:latin typeface="Arial"/>
                <a:ea typeface="Arial"/>
                <a:cs typeface="Arial"/>
                <a:sym typeface="Arial"/>
              </a:endParaRPr>
            </a:p>
          </p:txBody>
        </p:sp>
      </p:grpSp>
      <p:grpSp>
        <p:nvGrpSpPr>
          <p:cNvPr id="172" name="Google Shape;172;p15"/>
          <p:cNvGrpSpPr/>
          <p:nvPr/>
        </p:nvGrpSpPr>
        <p:grpSpPr>
          <a:xfrm>
            <a:off x="8791021" y="4681156"/>
            <a:ext cx="1321196" cy="1885067"/>
            <a:chOff x="6488290" y="2057400"/>
            <a:chExt cx="1524148" cy="2176820"/>
          </a:xfrm>
        </p:grpSpPr>
        <p:pic>
          <p:nvPicPr>
            <p:cNvPr id="173" name="Google Shape;173;p15"/>
            <p:cNvPicPr preferRelativeResize="0"/>
            <p:nvPr/>
          </p:nvPicPr>
          <p:blipFill rotWithShape="1">
            <a:blip r:embed="rId6">
              <a:alphaModFix/>
            </a:blip>
            <a:srcRect b="0" l="0" r="0" t="0"/>
            <a:stretch/>
          </p:blipFill>
          <p:spPr>
            <a:xfrm>
              <a:off x="6553200" y="2057400"/>
              <a:ext cx="1143000" cy="1502833"/>
            </a:xfrm>
            <a:prstGeom prst="rect">
              <a:avLst/>
            </a:prstGeom>
            <a:noFill/>
            <a:ln>
              <a:noFill/>
            </a:ln>
          </p:spPr>
        </p:pic>
        <p:sp>
          <p:nvSpPr>
            <p:cNvPr id="174" name="Google Shape;174;p15"/>
            <p:cNvSpPr txBox="1"/>
            <p:nvPr/>
          </p:nvSpPr>
          <p:spPr>
            <a:xfrm>
              <a:off x="6488290" y="3505627"/>
              <a:ext cx="1524148" cy="7285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Web 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Arial"/>
                  <a:ea typeface="Arial"/>
                  <a:cs typeface="Arial"/>
                  <a:sym typeface="Arial"/>
                </a:rPr>
                <a:t>seas.num.edu.mn</a:t>
              </a:r>
              <a:br>
                <a:rPr b="1" i="0" lang="en-US" sz="1050" u="none" cap="none" strike="noStrike">
                  <a:solidFill>
                    <a:schemeClr val="dk1"/>
                  </a:solidFill>
                  <a:latin typeface="Arial"/>
                  <a:ea typeface="Arial"/>
                  <a:cs typeface="Arial"/>
                  <a:sym typeface="Arial"/>
                </a:rPr>
              </a:br>
              <a:r>
                <a:rPr b="1" i="0" lang="en-US" sz="1050" u="none" cap="none" strike="noStrike">
                  <a:solidFill>
                    <a:srgbClr val="C00000"/>
                  </a:solidFill>
                  <a:latin typeface="Arial"/>
                  <a:ea typeface="Arial"/>
                  <a:cs typeface="Arial"/>
                  <a:sym typeface="Arial"/>
                </a:rPr>
                <a:t>202.131.227.158</a:t>
              </a:r>
              <a:endParaRPr b="1" i="0" sz="1050" u="none" cap="none" strike="noStrike">
                <a:solidFill>
                  <a:schemeClr val="dk1"/>
                </a:solidFill>
                <a:latin typeface="Arial"/>
                <a:ea typeface="Arial"/>
                <a:cs typeface="Arial"/>
                <a:sym typeface="Arial"/>
              </a:endParaRPr>
            </a:p>
          </p:txBody>
        </p:sp>
      </p:grpSp>
      <p:pic>
        <p:nvPicPr>
          <p:cNvPr id="175" name="Google Shape;175;p15"/>
          <p:cNvPicPr preferRelativeResize="0"/>
          <p:nvPr/>
        </p:nvPicPr>
        <p:blipFill rotWithShape="1">
          <a:blip r:embed="rId8">
            <a:alphaModFix/>
          </a:blip>
          <a:srcRect b="8436" l="9838" r="50025" t="0"/>
          <a:stretch/>
        </p:blipFill>
        <p:spPr>
          <a:xfrm>
            <a:off x="1337217" y="3274297"/>
            <a:ext cx="2447397" cy="1884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URI болон URL</a:t>
            </a:r>
            <a:endParaRPr>
              <a:latin typeface="Roboto"/>
              <a:ea typeface="Roboto"/>
              <a:cs typeface="Roboto"/>
              <a:sym typeface="Roboto"/>
            </a:endParaRPr>
          </a:p>
        </p:txBody>
      </p:sp>
      <p:sp>
        <p:nvSpPr>
          <p:cNvPr id="181" name="Google Shape;18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15265" lvl="0" marL="228600" rtl="0" algn="l">
              <a:lnSpc>
                <a:spcPct val="100000"/>
              </a:lnSpc>
              <a:spcBef>
                <a:spcPts val="0"/>
              </a:spcBef>
              <a:spcAft>
                <a:spcPts val="0"/>
              </a:spcAft>
              <a:buClr>
                <a:srgbClr val="3A3838"/>
              </a:buClr>
              <a:buSzPct val="100000"/>
              <a:buFont typeface="Roboto"/>
              <a:buChar char="•"/>
            </a:pPr>
            <a:r>
              <a:rPr lang="en-US">
                <a:latin typeface="Roboto"/>
                <a:ea typeface="Roboto"/>
                <a:cs typeface="Roboto"/>
                <a:sym typeface="Roboto"/>
              </a:rPr>
              <a:t>URI (Uniform Resource Identifiers) нь интернэт дэх нөөцийг тодорхойлдог. Нийтлэг URL-ууд нь өгөгдлийн сан хайх, интернэт хайлт, бизнес програм боловсруулах гэх мэт ажлуудыг гүйцэтгэдэг файлууд, мэдээллийн сангууд эсвэл сервер талын кодыг хэлнэ.</a:t>
            </a:r>
            <a:endParaRPr>
              <a:latin typeface="Roboto"/>
              <a:ea typeface="Roboto"/>
              <a:cs typeface="Roboto"/>
              <a:sym typeface="Roboto"/>
            </a:endParaRPr>
          </a:p>
          <a:p>
            <a:pPr indent="-215265" lvl="0" marL="228600" rtl="0" algn="l">
              <a:lnSpc>
                <a:spcPct val="100000"/>
              </a:lnSpc>
              <a:spcBef>
                <a:spcPts val="1000"/>
              </a:spcBef>
              <a:spcAft>
                <a:spcPts val="0"/>
              </a:spcAft>
              <a:buClr>
                <a:srgbClr val="3A3838"/>
              </a:buClr>
              <a:buSzPct val="100000"/>
              <a:buFont typeface="Roboto"/>
              <a:buChar char="•"/>
            </a:pPr>
            <a:r>
              <a:rPr lang="en-US">
                <a:latin typeface="Roboto"/>
                <a:ea typeface="Roboto"/>
                <a:cs typeface="Roboto"/>
                <a:sym typeface="Roboto"/>
              </a:rPr>
              <a:t>Хэрэв та аливаа вэбсайтын нийтийн нөөцийн URL хаягийг мэддэг бол вэб хөтчийн хаягийн талбарт тухайн URL хаягаа оруулаад тухайн нөөцөд хаанаас ч хандах боломжтой.</a:t>
            </a:r>
            <a:endParaRPr>
              <a:latin typeface="Roboto"/>
              <a:ea typeface="Roboto"/>
              <a:cs typeface="Roboto"/>
              <a:sym typeface="Roboto"/>
            </a:endParaRPr>
          </a:p>
          <a:p>
            <a:pPr indent="-215265" lvl="0" marL="228600" rtl="0" algn="l">
              <a:lnSpc>
                <a:spcPct val="100000"/>
              </a:lnSpc>
              <a:spcBef>
                <a:spcPts val="1000"/>
              </a:spcBef>
              <a:spcAft>
                <a:spcPts val="0"/>
              </a:spcAft>
              <a:buClr>
                <a:srgbClr val="3A3838"/>
              </a:buClr>
              <a:buSzPct val="100000"/>
              <a:buFont typeface="Roboto"/>
              <a:buChar char="•"/>
            </a:pPr>
            <a:r>
              <a:rPr lang="en-US">
                <a:latin typeface="Roboto"/>
                <a:ea typeface="Roboto"/>
                <a:cs typeface="Roboto"/>
                <a:sym typeface="Roboto"/>
              </a:rPr>
              <a:t>Жишээлбэл: http://seas.num.edu.mn/index.html</a:t>
            </a:r>
            <a:endParaRPr>
              <a:latin typeface="Roboto"/>
              <a:ea typeface="Roboto"/>
              <a:cs typeface="Roboto"/>
              <a:sym typeface="Roboto"/>
            </a:endParaRPr>
          </a:p>
          <a:p>
            <a:pPr indent="-217169" lvl="1" marL="685800" rtl="0" algn="l">
              <a:lnSpc>
                <a:spcPct val="100000"/>
              </a:lnSpc>
              <a:spcBef>
                <a:spcPts val="500"/>
              </a:spcBef>
              <a:spcAft>
                <a:spcPts val="0"/>
              </a:spcAft>
              <a:buClr>
                <a:srgbClr val="3A3838"/>
              </a:buClr>
              <a:buSzPct val="100000"/>
              <a:buFont typeface="Roboto"/>
              <a:buChar char="•"/>
            </a:pPr>
            <a:r>
              <a:rPr lang="en-US">
                <a:latin typeface="Roboto"/>
                <a:ea typeface="Roboto"/>
                <a:cs typeface="Roboto"/>
                <a:sym typeface="Roboto"/>
              </a:rPr>
              <a:t>http:// - HTTP Протокол</a:t>
            </a:r>
            <a:endParaRPr>
              <a:latin typeface="Roboto"/>
              <a:ea typeface="Roboto"/>
              <a:cs typeface="Roboto"/>
              <a:sym typeface="Roboto"/>
            </a:endParaRPr>
          </a:p>
          <a:p>
            <a:pPr indent="-217169" lvl="1" marL="685800" rtl="0" algn="l">
              <a:lnSpc>
                <a:spcPct val="100000"/>
              </a:lnSpc>
              <a:spcBef>
                <a:spcPts val="500"/>
              </a:spcBef>
              <a:spcAft>
                <a:spcPts val="0"/>
              </a:spcAft>
              <a:buClr>
                <a:srgbClr val="3A3838"/>
              </a:buClr>
              <a:buSzPct val="100000"/>
              <a:buFont typeface="Roboto"/>
              <a:buChar char="•"/>
            </a:pPr>
            <a:r>
              <a:rPr lang="en-US">
                <a:latin typeface="Roboto"/>
                <a:ea typeface="Roboto"/>
                <a:cs typeface="Roboto"/>
                <a:sym typeface="Roboto"/>
              </a:rPr>
              <a:t>seas.num.edu.mn – Домэйн нэр (Domain Name System)</a:t>
            </a:r>
            <a:endParaRPr>
              <a:latin typeface="Roboto"/>
              <a:ea typeface="Roboto"/>
              <a:cs typeface="Roboto"/>
              <a:sym typeface="Roboto"/>
            </a:endParaRPr>
          </a:p>
          <a:p>
            <a:pPr indent="-217169" lvl="1" marL="685800" rtl="0" algn="l">
              <a:lnSpc>
                <a:spcPct val="100000"/>
              </a:lnSpc>
              <a:spcBef>
                <a:spcPts val="500"/>
              </a:spcBef>
              <a:spcAft>
                <a:spcPts val="0"/>
              </a:spcAft>
              <a:buClr>
                <a:srgbClr val="3A3838"/>
              </a:buClr>
              <a:buSzPct val="100000"/>
              <a:buFont typeface="Roboto"/>
              <a:buChar char="•"/>
            </a:pPr>
            <a:r>
              <a:rPr lang="en-US">
                <a:latin typeface="Roboto"/>
                <a:ea typeface="Roboto"/>
                <a:cs typeface="Roboto"/>
                <a:sym typeface="Roboto"/>
              </a:rPr>
              <a:t>index.html - Нөөцийн байршил</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Hypertext Transport Protocol (HTTP)</a:t>
            </a:r>
            <a:endParaRPr>
              <a:latin typeface="Roboto"/>
              <a:ea typeface="Roboto"/>
              <a:cs typeface="Roboto"/>
              <a:sym typeface="Roboto"/>
            </a:endParaRPr>
          </a:p>
        </p:txBody>
      </p:sp>
      <p:sp>
        <p:nvSpPr>
          <p:cNvPr id="187" name="Google Shape;18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100000"/>
              </a:lnSpc>
              <a:spcBef>
                <a:spcPts val="0"/>
              </a:spcBef>
              <a:spcAft>
                <a:spcPts val="0"/>
              </a:spcAft>
              <a:buClr>
                <a:srgbClr val="3A3838"/>
              </a:buClr>
              <a:buSzPts val="2800"/>
              <a:buFont typeface="Roboto"/>
              <a:buChar char="•"/>
            </a:pPr>
            <a:r>
              <a:rPr lang="en-US">
                <a:latin typeface="Roboto"/>
                <a:ea typeface="Roboto"/>
                <a:cs typeface="Roboto"/>
                <a:sym typeface="Roboto"/>
              </a:rPr>
              <a:t>Вэб хуудасны URL хаягийг заах үед вэб хөтөч нь HTTP-ийг ашиглан тухайн хаягаар олсон вэб сервэрлуу хүсэлт илгээдэг. Өөрөөр хэлбэл вэб хөтөч болон вэб сервер хоорондоо ойлголцох багц команд</a:t>
            </a:r>
            <a:endParaRPr>
              <a:latin typeface="Roboto"/>
              <a:ea typeface="Roboto"/>
              <a:cs typeface="Roboto"/>
              <a:sym typeface="Roboto"/>
            </a:endParaRPr>
          </a:p>
          <a:p>
            <a:pPr indent="-228600" lvl="0" marL="228600" rtl="0" algn="l">
              <a:lnSpc>
                <a:spcPct val="100000"/>
              </a:lnSpc>
              <a:spcBef>
                <a:spcPts val="1000"/>
              </a:spcBef>
              <a:spcAft>
                <a:spcPts val="0"/>
              </a:spcAft>
              <a:buClr>
                <a:srgbClr val="3A3838"/>
              </a:buClr>
              <a:buSzPts val="2800"/>
              <a:buFont typeface="Roboto"/>
              <a:buChar char="•"/>
            </a:pPr>
            <a:r>
              <a:rPr lang="en-US">
                <a:latin typeface="Roboto"/>
                <a:ea typeface="Roboto"/>
                <a:cs typeface="Roboto"/>
                <a:sym typeface="Roboto"/>
              </a:rPr>
              <a:t>Зарим HTTP командаас дурдвал: </a:t>
            </a:r>
            <a:br>
              <a:rPr lang="en-US">
                <a:latin typeface="Roboto"/>
                <a:ea typeface="Roboto"/>
                <a:cs typeface="Roboto"/>
                <a:sym typeface="Roboto"/>
              </a:rPr>
            </a:br>
            <a:r>
              <a:rPr lang="en-US">
                <a:latin typeface="Roboto"/>
                <a:ea typeface="Roboto"/>
                <a:cs typeface="Roboto"/>
                <a:sym typeface="Roboto"/>
              </a:rPr>
              <a:t>(таны вэб хөтөч дараах командыг дамжуулдаг) </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GET : Download</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POST : Send a web form response</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PUT : Upload</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PATCH: Update/Modify</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DELETE: Delete</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type="title"/>
          </p:nvPr>
        </p:nvSpPr>
        <p:spPr>
          <a:xfrm>
            <a:off x="838200" y="365125"/>
            <a:ext cx="390175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HTTP Request</a:t>
            </a:r>
            <a:endParaRPr>
              <a:latin typeface="Roboto"/>
              <a:ea typeface="Roboto"/>
              <a:cs typeface="Roboto"/>
              <a:sym typeface="Roboto"/>
            </a:endParaRPr>
          </a:p>
        </p:txBody>
      </p:sp>
      <p:sp>
        <p:nvSpPr>
          <p:cNvPr id="193" name="Google Shape;193;p18"/>
          <p:cNvSpPr txBox="1"/>
          <p:nvPr/>
        </p:nvSpPr>
        <p:spPr>
          <a:xfrm>
            <a:off x="1307332" y="3670885"/>
            <a:ext cx="3162032" cy="1843507"/>
          </a:xfrm>
          <a:prstGeom prst="rect">
            <a:avLst/>
          </a:prstGeom>
          <a:solidFill>
            <a:srgbClr val="4F7BCA"/>
          </a:solidFill>
          <a:ln cap="flat" cmpd="sng" w="9525">
            <a:solidFill>
              <a:schemeClr val="dk1"/>
            </a:solidFill>
            <a:prstDash val="solid"/>
            <a:miter lim="800000"/>
            <a:headEnd len="sm" w="sm" type="none"/>
            <a:tailEnd len="sm" w="sm" type="none"/>
          </a:ln>
          <a:effectLst>
            <a:outerShdw rotWithShape="0" algn="ctr" dir="2700000" dist="107763">
              <a:schemeClr val="lt2">
                <a:alpha val="49411"/>
              </a:scheme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GET /index.html HTTP/1.1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Host: www.example.com</a:t>
            </a:r>
            <a:endParaRPr b="1" i="0" sz="1600" u="none" cap="none" strike="noStrike">
              <a:solidFill>
                <a:schemeClr val="lt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User-Agent: Mozilla/5.0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Accept: text/html,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Accept-Language: en-us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Accept-Charset: ISO-8859-1,utf-8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Connection: keep-alive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lt2"/>
              </a:solidFill>
              <a:latin typeface="Calibri"/>
              <a:ea typeface="Calibri"/>
              <a:cs typeface="Calibri"/>
              <a:sym typeface="Calibri"/>
            </a:endParaRPr>
          </a:p>
        </p:txBody>
      </p:sp>
      <p:sp>
        <p:nvSpPr>
          <p:cNvPr id="194" name="Google Shape;194;p18"/>
          <p:cNvSpPr txBox="1"/>
          <p:nvPr/>
        </p:nvSpPr>
        <p:spPr>
          <a:xfrm>
            <a:off x="1963735" y="2762186"/>
            <a:ext cx="740696"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URL</a:t>
            </a:r>
            <a:endParaRPr b="0" i="0" sz="1400" u="none" cap="none" strike="noStrike">
              <a:solidFill>
                <a:srgbClr val="000000"/>
              </a:solidFill>
              <a:latin typeface="Arial"/>
              <a:ea typeface="Arial"/>
              <a:cs typeface="Arial"/>
              <a:sym typeface="Arial"/>
            </a:endParaRPr>
          </a:p>
        </p:txBody>
      </p:sp>
      <p:cxnSp>
        <p:nvCxnSpPr>
          <p:cNvPr id="195" name="Google Shape;195;p18"/>
          <p:cNvCxnSpPr/>
          <p:nvPr/>
        </p:nvCxnSpPr>
        <p:spPr>
          <a:xfrm>
            <a:off x="2335437" y="3117985"/>
            <a:ext cx="0" cy="425128"/>
          </a:xfrm>
          <a:prstGeom prst="straightConnector1">
            <a:avLst/>
          </a:prstGeom>
          <a:noFill/>
          <a:ln cap="flat" cmpd="sng" w="9525">
            <a:solidFill>
              <a:schemeClr val="accent1"/>
            </a:solidFill>
            <a:prstDash val="solid"/>
            <a:miter lim="800000"/>
            <a:headEnd len="sm" w="sm" type="none"/>
            <a:tailEnd len="med" w="med" type="triangle"/>
          </a:ln>
        </p:spPr>
      </p:cxnSp>
      <p:cxnSp>
        <p:nvCxnSpPr>
          <p:cNvPr id="196" name="Google Shape;196;p18"/>
          <p:cNvCxnSpPr/>
          <p:nvPr/>
        </p:nvCxnSpPr>
        <p:spPr>
          <a:xfrm>
            <a:off x="3170524" y="3117985"/>
            <a:ext cx="0" cy="425128"/>
          </a:xfrm>
          <a:prstGeom prst="straightConnector1">
            <a:avLst/>
          </a:prstGeom>
          <a:noFill/>
          <a:ln cap="flat" cmpd="sng" w="9525">
            <a:solidFill>
              <a:schemeClr val="accent1"/>
            </a:solidFill>
            <a:prstDash val="solid"/>
            <a:miter lim="800000"/>
            <a:headEnd len="sm" w="sm" type="none"/>
            <a:tailEnd len="med" w="med" type="triangle"/>
          </a:ln>
        </p:spPr>
      </p:cxnSp>
      <p:sp>
        <p:nvSpPr>
          <p:cNvPr id="197" name="Google Shape;197;p18"/>
          <p:cNvSpPr txBox="1"/>
          <p:nvPr/>
        </p:nvSpPr>
        <p:spPr>
          <a:xfrm>
            <a:off x="2712225" y="2771514"/>
            <a:ext cx="1935967"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Protocol Version</a:t>
            </a:r>
            <a:endParaRPr b="0" i="0" sz="1400" u="none" cap="none" strike="noStrike">
              <a:solidFill>
                <a:srgbClr val="000000"/>
              </a:solidFill>
              <a:latin typeface="Arial"/>
              <a:ea typeface="Arial"/>
              <a:cs typeface="Arial"/>
              <a:sym typeface="Arial"/>
            </a:endParaRPr>
          </a:p>
        </p:txBody>
      </p:sp>
      <p:cxnSp>
        <p:nvCxnSpPr>
          <p:cNvPr id="198" name="Google Shape;198;p18"/>
          <p:cNvCxnSpPr/>
          <p:nvPr/>
        </p:nvCxnSpPr>
        <p:spPr>
          <a:xfrm>
            <a:off x="1560994" y="3117985"/>
            <a:ext cx="0" cy="425128"/>
          </a:xfrm>
          <a:prstGeom prst="straightConnector1">
            <a:avLst/>
          </a:prstGeom>
          <a:noFill/>
          <a:ln cap="flat" cmpd="sng" w="9525">
            <a:solidFill>
              <a:schemeClr val="accent1"/>
            </a:solidFill>
            <a:prstDash val="solid"/>
            <a:miter lim="800000"/>
            <a:headEnd len="sm" w="sm" type="none"/>
            <a:tailEnd len="med" w="med" type="triangle"/>
          </a:ln>
        </p:spPr>
      </p:cxnSp>
      <p:sp>
        <p:nvSpPr>
          <p:cNvPr id="199" name="Google Shape;199;p18"/>
          <p:cNvSpPr txBox="1"/>
          <p:nvPr/>
        </p:nvSpPr>
        <p:spPr>
          <a:xfrm>
            <a:off x="1093300" y="2762192"/>
            <a:ext cx="931448"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Method</a:t>
            </a:r>
            <a:endParaRPr b="0" i="0" sz="1400" u="none" cap="none" strike="noStrike">
              <a:solidFill>
                <a:srgbClr val="000000"/>
              </a:solidFill>
              <a:latin typeface="Arial"/>
              <a:ea typeface="Arial"/>
              <a:cs typeface="Arial"/>
              <a:sym typeface="Arial"/>
            </a:endParaRPr>
          </a:p>
        </p:txBody>
      </p:sp>
      <p:sp>
        <p:nvSpPr>
          <p:cNvPr id="200" name="Google Shape;200;p18"/>
          <p:cNvSpPr txBox="1"/>
          <p:nvPr/>
        </p:nvSpPr>
        <p:spPr>
          <a:xfrm>
            <a:off x="1307331" y="5642164"/>
            <a:ext cx="3162031"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Headers</a:t>
            </a:r>
            <a:endParaRPr b="0" i="0" sz="1400" u="none" cap="none" strike="noStrike">
              <a:solidFill>
                <a:srgbClr val="000000"/>
              </a:solidFill>
              <a:latin typeface="Arial"/>
              <a:ea typeface="Arial"/>
              <a:cs typeface="Arial"/>
              <a:sym typeface="Arial"/>
            </a:endParaRPr>
          </a:p>
        </p:txBody>
      </p:sp>
      <p:sp>
        <p:nvSpPr>
          <p:cNvPr id="201" name="Google Shape;201;p18"/>
          <p:cNvSpPr txBox="1"/>
          <p:nvPr/>
        </p:nvSpPr>
        <p:spPr>
          <a:xfrm>
            <a:off x="7353198" y="3549588"/>
            <a:ext cx="3878085" cy="2564554"/>
          </a:xfrm>
          <a:prstGeom prst="rect">
            <a:avLst/>
          </a:prstGeom>
          <a:solidFill>
            <a:srgbClr val="4F7BCA"/>
          </a:solidFill>
          <a:ln cap="flat" cmpd="sng" w="9525">
            <a:solidFill>
              <a:schemeClr val="dk1"/>
            </a:solidFill>
            <a:prstDash val="solid"/>
            <a:miter lim="800000"/>
            <a:headEnd len="sm" w="sm" type="none"/>
            <a:tailEnd len="sm" w="sm" type="none"/>
          </a:ln>
          <a:effectLst>
            <a:outerShdw rotWithShape="0" algn="ctr" dir="2700000" dist="107763">
              <a:schemeClr val="lt2">
                <a:alpha val="49411"/>
              </a:scheme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HTTP/1.1 200 OK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Date: Thu, 24 Jul 2008 17:36:27 GMT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Server: Apache-Coyote/1.1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Content-Type: text/html;charset=UTF-8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Content-Length: 1846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lt2"/>
                </a:solidFill>
                <a:latin typeface="Calibri"/>
                <a:ea typeface="Calibri"/>
                <a:cs typeface="Calibri"/>
                <a:sym typeface="Calibri"/>
              </a:rPr>
              <a:t>blank line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2"/>
                </a:solidFill>
                <a:latin typeface="Calibri"/>
                <a:ea typeface="Calibri"/>
                <a:cs typeface="Calibri"/>
                <a:sym typeface="Calibri"/>
              </a:rPr>
              <a:t>&lt;/html&gt;</a:t>
            </a:r>
            <a:endParaRPr b="0" i="0" sz="1400" u="none" cap="none" strike="noStrike">
              <a:solidFill>
                <a:srgbClr val="000000"/>
              </a:solidFill>
              <a:latin typeface="Arial"/>
              <a:ea typeface="Arial"/>
              <a:cs typeface="Arial"/>
              <a:sym typeface="Arial"/>
            </a:endParaRPr>
          </a:p>
        </p:txBody>
      </p:sp>
      <p:sp>
        <p:nvSpPr>
          <p:cNvPr id="202" name="Google Shape;202;p18"/>
          <p:cNvSpPr txBox="1"/>
          <p:nvPr/>
        </p:nvSpPr>
        <p:spPr>
          <a:xfrm>
            <a:off x="8363164" y="2581279"/>
            <a:ext cx="2294924"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Status &amp; Status Message</a:t>
            </a:r>
            <a:endParaRPr b="0" i="0" sz="1400" u="none" cap="none" strike="noStrike">
              <a:solidFill>
                <a:srgbClr val="000000"/>
              </a:solidFill>
              <a:latin typeface="Arial"/>
              <a:ea typeface="Arial"/>
              <a:cs typeface="Arial"/>
              <a:sym typeface="Arial"/>
            </a:endParaRPr>
          </a:p>
        </p:txBody>
      </p:sp>
      <p:cxnSp>
        <p:nvCxnSpPr>
          <p:cNvPr id="203" name="Google Shape;203;p18"/>
          <p:cNvCxnSpPr/>
          <p:nvPr/>
        </p:nvCxnSpPr>
        <p:spPr>
          <a:xfrm>
            <a:off x="8664529" y="2937073"/>
            <a:ext cx="0" cy="533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04" name="Google Shape;204;p18"/>
          <p:cNvCxnSpPr/>
          <p:nvPr/>
        </p:nvCxnSpPr>
        <p:spPr>
          <a:xfrm>
            <a:off x="7638681" y="2937068"/>
            <a:ext cx="0" cy="533400"/>
          </a:xfrm>
          <a:prstGeom prst="straightConnector1">
            <a:avLst/>
          </a:prstGeom>
          <a:noFill/>
          <a:ln cap="flat" cmpd="sng" w="9525">
            <a:solidFill>
              <a:schemeClr val="accent1"/>
            </a:solidFill>
            <a:prstDash val="solid"/>
            <a:miter lim="800000"/>
            <a:headEnd len="sm" w="sm" type="none"/>
            <a:tailEnd len="med" w="med" type="triangle"/>
          </a:ln>
        </p:spPr>
      </p:cxnSp>
      <p:sp>
        <p:nvSpPr>
          <p:cNvPr id="205" name="Google Shape;205;p18"/>
          <p:cNvSpPr txBox="1"/>
          <p:nvPr/>
        </p:nvSpPr>
        <p:spPr>
          <a:xfrm>
            <a:off x="7292289" y="2571943"/>
            <a:ext cx="697883"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Version</a:t>
            </a:r>
            <a:endParaRPr b="0" i="0" sz="1400" u="none" cap="none" strike="noStrike">
              <a:solidFill>
                <a:srgbClr val="000000"/>
              </a:solidFill>
              <a:latin typeface="Arial"/>
              <a:ea typeface="Arial"/>
              <a:cs typeface="Arial"/>
              <a:sym typeface="Arial"/>
            </a:endParaRPr>
          </a:p>
        </p:txBody>
      </p:sp>
      <p:sp>
        <p:nvSpPr>
          <p:cNvPr id="206" name="Google Shape;206;p18"/>
          <p:cNvSpPr/>
          <p:nvPr/>
        </p:nvSpPr>
        <p:spPr>
          <a:xfrm>
            <a:off x="7090049" y="3636863"/>
            <a:ext cx="136525" cy="1295400"/>
          </a:xfrm>
          <a:prstGeom prst="leftBrace">
            <a:avLst>
              <a:gd fmla="val 79070"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18"/>
          <p:cNvSpPr txBox="1"/>
          <p:nvPr/>
        </p:nvSpPr>
        <p:spPr>
          <a:xfrm>
            <a:off x="6194087" y="4131387"/>
            <a:ext cx="77348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Headers</a:t>
            </a:r>
            <a:endParaRPr b="0" i="0" sz="1400" u="none" cap="none" strike="noStrike">
              <a:solidFill>
                <a:srgbClr val="000000"/>
              </a:solidFill>
              <a:latin typeface="Arial"/>
              <a:ea typeface="Arial"/>
              <a:cs typeface="Arial"/>
              <a:sym typeface="Arial"/>
            </a:endParaRPr>
          </a:p>
        </p:txBody>
      </p:sp>
      <p:sp>
        <p:nvSpPr>
          <p:cNvPr id="208" name="Google Shape;208;p18"/>
          <p:cNvSpPr/>
          <p:nvPr/>
        </p:nvSpPr>
        <p:spPr>
          <a:xfrm>
            <a:off x="7090049" y="5036455"/>
            <a:ext cx="152400" cy="990600"/>
          </a:xfrm>
          <a:prstGeom prst="leftBrace">
            <a:avLst>
              <a:gd fmla="val 54167"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18"/>
          <p:cNvSpPr txBox="1"/>
          <p:nvPr/>
        </p:nvSpPr>
        <p:spPr>
          <a:xfrm>
            <a:off x="6464764" y="5357130"/>
            <a:ext cx="472885" cy="276999"/>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Body</a:t>
            </a:r>
            <a:endParaRPr b="0" i="0" sz="1400" u="none" cap="none" strike="noStrike">
              <a:solidFill>
                <a:srgbClr val="000000"/>
              </a:solidFill>
              <a:latin typeface="Arial"/>
              <a:ea typeface="Arial"/>
              <a:cs typeface="Arial"/>
              <a:sym typeface="Arial"/>
            </a:endParaRPr>
          </a:p>
        </p:txBody>
      </p:sp>
      <p:sp>
        <p:nvSpPr>
          <p:cNvPr id="210" name="Google Shape;210;p18"/>
          <p:cNvSpPr txBox="1"/>
          <p:nvPr/>
        </p:nvSpPr>
        <p:spPr>
          <a:xfrm>
            <a:off x="6039296" y="365125"/>
            <a:ext cx="3901751"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400"/>
              <a:buFont typeface="Calibri"/>
              <a:buNone/>
            </a:pPr>
            <a:r>
              <a:rPr i="0" lang="en-US" sz="4400" u="none" cap="none" strike="noStrike">
                <a:solidFill>
                  <a:schemeClr val="accent1"/>
                </a:solidFill>
                <a:latin typeface="Roboto"/>
                <a:ea typeface="Roboto"/>
                <a:cs typeface="Roboto"/>
                <a:sym typeface="Roboto"/>
              </a:rPr>
              <a:t>HTTP Response</a:t>
            </a:r>
            <a:endParaRPr i="0" sz="4400" u="none" cap="none" strike="noStrike">
              <a:solidFill>
                <a:schemeClr val="accen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HTTP кодууд</a:t>
            </a:r>
            <a:endParaRPr>
              <a:latin typeface="Roboto"/>
              <a:ea typeface="Roboto"/>
              <a:cs typeface="Roboto"/>
              <a:sym typeface="Roboto"/>
            </a:endParaRPr>
          </a:p>
        </p:txBody>
      </p:sp>
      <p:sp>
        <p:nvSpPr>
          <p:cNvPr id="216" name="Google Shape;216;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rgbClr val="3A3838"/>
              </a:buClr>
              <a:buSzPts val="2590"/>
              <a:buFont typeface="Roboto"/>
              <a:buChar char="•"/>
            </a:pPr>
            <a:r>
              <a:rPr lang="en-US" sz="2590">
                <a:latin typeface="Roboto"/>
                <a:ea typeface="Roboto"/>
                <a:cs typeface="Roboto"/>
                <a:sym typeface="Roboto"/>
              </a:rPr>
              <a:t>Вэб сервер ”Response Code" тоог вэб хөтөчид дамжуулдаг</a:t>
            </a:r>
            <a:endParaRPr>
              <a:latin typeface="Roboto"/>
              <a:ea typeface="Roboto"/>
              <a:cs typeface="Roboto"/>
              <a:sym typeface="Roboto"/>
            </a:endParaRPr>
          </a:p>
          <a:p>
            <a:pPr indent="-228600" lvl="0" marL="228600" rtl="0" algn="l">
              <a:lnSpc>
                <a:spcPct val="80000"/>
              </a:lnSpc>
              <a:spcBef>
                <a:spcPts val="1000"/>
              </a:spcBef>
              <a:spcAft>
                <a:spcPts val="0"/>
              </a:spcAft>
              <a:buClr>
                <a:srgbClr val="3A3838"/>
              </a:buClr>
              <a:buSzPts val="2590"/>
              <a:buFont typeface="Roboto"/>
              <a:buChar char="•"/>
            </a:pPr>
            <a:r>
              <a:rPr lang="en-US" sz="2590">
                <a:latin typeface="Roboto"/>
                <a:ea typeface="Roboto"/>
                <a:cs typeface="Roboto"/>
                <a:sym typeface="Roboto"/>
              </a:rPr>
              <a:t>Нийтлэг кодууд: </a:t>
            </a:r>
            <a:endParaRPr sz="2590">
              <a:latin typeface="Roboto"/>
              <a:ea typeface="Roboto"/>
              <a:cs typeface="Roboto"/>
              <a:sym typeface="Roboto"/>
            </a:endParaRPr>
          </a:p>
          <a:p>
            <a:pPr indent="0" lvl="0" marL="0" rtl="0" algn="l">
              <a:lnSpc>
                <a:spcPct val="80000"/>
              </a:lnSpc>
              <a:spcBef>
                <a:spcPts val="1000"/>
              </a:spcBef>
              <a:spcAft>
                <a:spcPts val="0"/>
              </a:spcAft>
              <a:buClr>
                <a:srgbClr val="3A3838"/>
              </a:buClr>
              <a:buSzPts val="2590"/>
              <a:buNone/>
            </a:pPr>
            <a:r>
              <a:t/>
            </a:r>
            <a:endParaRPr sz="2590">
              <a:latin typeface="Roboto"/>
              <a:ea typeface="Roboto"/>
              <a:cs typeface="Roboto"/>
              <a:sym typeface="Roboto"/>
            </a:endParaRPr>
          </a:p>
          <a:p>
            <a:pPr indent="0" lvl="1" marL="457200" rtl="0" algn="l">
              <a:lnSpc>
                <a:spcPct val="80000"/>
              </a:lnSpc>
              <a:spcBef>
                <a:spcPts val="500"/>
              </a:spcBef>
              <a:spcAft>
                <a:spcPts val="0"/>
              </a:spcAft>
              <a:buClr>
                <a:srgbClr val="3A3838"/>
              </a:buClr>
              <a:buSzPts val="2220"/>
              <a:buNone/>
            </a:pPr>
            <a:r>
              <a:rPr lang="en-US" sz="2220">
                <a:latin typeface="Roboto"/>
                <a:ea typeface="Roboto"/>
                <a:cs typeface="Roboto"/>
                <a:sym typeface="Roboto"/>
              </a:rPr>
              <a:t>Number	Meaning </a:t>
            </a:r>
            <a:br>
              <a:rPr lang="en-US" sz="2220">
                <a:latin typeface="Roboto"/>
                <a:ea typeface="Roboto"/>
                <a:cs typeface="Roboto"/>
                <a:sym typeface="Roboto"/>
              </a:rPr>
            </a:br>
            <a:r>
              <a:rPr lang="en-US" sz="2220">
                <a:latin typeface="Roboto"/>
                <a:ea typeface="Roboto"/>
                <a:cs typeface="Roboto"/>
                <a:sym typeface="Roboto"/>
              </a:rPr>
              <a:t>- - - - - - - - - - - - - - - - - - - - - </a:t>
            </a:r>
            <a:endParaRPr>
              <a:latin typeface="Roboto"/>
              <a:ea typeface="Roboto"/>
              <a:cs typeface="Roboto"/>
              <a:sym typeface="Roboto"/>
            </a:endParaRPr>
          </a:p>
          <a:p>
            <a:pPr indent="0" lvl="1" marL="457200" rtl="0" algn="l">
              <a:lnSpc>
                <a:spcPct val="80000"/>
              </a:lnSpc>
              <a:spcBef>
                <a:spcPts val="500"/>
              </a:spcBef>
              <a:spcAft>
                <a:spcPts val="0"/>
              </a:spcAft>
              <a:buClr>
                <a:srgbClr val="3A3838"/>
              </a:buClr>
              <a:buSzPts val="2220"/>
              <a:buNone/>
            </a:pPr>
            <a:r>
              <a:rPr lang="en-US" sz="2220">
                <a:latin typeface="Roboto"/>
                <a:ea typeface="Roboto"/>
                <a:cs typeface="Roboto"/>
                <a:sym typeface="Roboto"/>
              </a:rPr>
              <a:t>200		OK (page is downloaded)</a:t>
            </a:r>
            <a:br>
              <a:rPr lang="en-US" sz="2220">
                <a:latin typeface="Roboto"/>
                <a:ea typeface="Roboto"/>
                <a:cs typeface="Roboto"/>
                <a:sym typeface="Roboto"/>
              </a:rPr>
            </a:br>
            <a:r>
              <a:rPr lang="en-US" sz="2220">
                <a:latin typeface="Roboto"/>
                <a:ea typeface="Roboto"/>
                <a:cs typeface="Roboto"/>
                <a:sym typeface="Roboto"/>
              </a:rPr>
              <a:t>301-303	page has moved (permanently or temporarily) </a:t>
            </a:r>
            <a:br>
              <a:rPr lang="en-US" sz="2220">
                <a:latin typeface="Roboto"/>
                <a:ea typeface="Roboto"/>
                <a:cs typeface="Roboto"/>
                <a:sym typeface="Roboto"/>
              </a:rPr>
            </a:br>
            <a:r>
              <a:rPr lang="en-US" sz="2220">
                <a:latin typeface="Roboto"/>
                <a:ea typeface="Roboto"/>
                <a:cs typeface="Roboto"/>
                <a:sym typeface="Roboto"/>
              </a:rPr>
              <a:t>403		you are forbidden to access this page </a:t>
            </a:r>
            <a:br>
              <a:rPr lang="en-US" sz="2220">
                <a:latin typeface="Roboto"/>
                <a:ea typeface="Roboto"/>
                <a:cs typeface="Roboto"/>
                <a:sym typeface="Roboto"/>
              </a:rPr>
            </a:br>
            <a:r>
              <a:rPr lang="en-US" sz="2220">
                <a:latin typeface="Roboto"/>
                <a:ea typeface="Roboto"/>
                <a:cs typeface="Roboto"/>
                <a:sym typeface="Roboto"/>
              </a:rPr>
              <a:t>404		page not found </a:t>
            </a:r>
            <a:br>
              <a:rPr lang="en-US" sz="2220">
                <a:latin typeface="Roboto"/>
                <a:ea typeface="Roboto"/>
                <a:cs typeface="Roboto"/>
                <a:sym typeface="Roboto"/>
              </a:rPr>
            </a:br>
            <a:r>
              <a:rPr lang="en-US" sz="2220">
                <a:latin typeface="Roboto"/>
                <a:ea typeface="Roboto"/>
                <a:cs typeface="Roboto"/>
                <a:sym typeface="Roboto"/>
              </a:rPr>
              <a:t>500		internal server error</a:t>
            </a:r>
            <a:endParaRPr>
              <a:latin typeface="Roboto"/>
              <a:ea typeface="Roboto"/>
              <a:cs typeface="Roboto"/>
              <a:sym typeface="Roboto"/>
            </a:endParaRPr>
          </a:p>
          <a:p>
            <a:pPr indent="-64135" lvl="0" marL="228600" rtl="0" algn="l">
              <a:lnSpc>
                <a:spcPct val="80000"/>
              </a:lnSpc>
              <a:spcBef>
                <a:spcPts val="1000"/>
              </a:spcBef>
              <a:spcAft>
                <a:spcPts val="0"/>
              </a:spcAft>
              <a:buClr>
                <a:srgbClr val="3A3838"/>
              </a:buClr>
              <a:buSzPts val="2590"/>
              <a:buNone/>
            </a:pPr>
            <a:r>
              <a:t/>
            </a:r>
            <a:endParaRPr sz="2590">
              <a:latin typeface="Roboto"/>
              <a:ea typeface="Roboto"/>
              <a:cs typeface="Roboto"/>
              <a:sym typeface="Roboto"/>
            </a:endParaRPr>
          </a:p>
          <a:p>
            <a:pPr indent="-228600" lvl="0" marL="228600" rtl="0" algn="l">
              <a:lnSpc>
                <a:spcPct val="80000"/>
              </a:lnSpc>
              <a:spcBef>
                <a:spcPts val="1000"/>
              </a:spcBef>
              <a:spcAft>
                <a:spcPts val="0"/>
              </a:spcAft>
              <a:buClr>
                <a:srgbClr val="3A3838"/>
              </a:buClr>
              <a:buSzPts val="2590"/>
              <a:buFont typeface="Roboto"/>
              <a:buChar char="•"/>
            </a:pPr>
            <a:r>
              <a:rPr lang="en-US" sz="2590">
                <a:latin typeface="Roboto"/>
                <a:ea typeface="Roboto"/>
                <a:cs typeface="Roboto"/>
                <a:sym typeface="Roboto"/>
              </a:rPr>
              <a:t>Бүх алдааны кодыг http://en.wikipedia.org/wiki/Http_error_codes</a:t>
            </a:r>
            <a:endParaRPr sz="259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2"/>
          <p:cNvSpPr txBox="1"/>
          <p:nvPr>
            <p:ph type="title"/>
          </p:nvPr>
        </p:nvSpPr>
        <p:spPr>
          <a:xfrm>
            <a:off x="839788" y="177273"/>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lang="en-US">
                <a:latin typeface="Roboto"/>
                <a:ea typeface="Roboto"/>
                <a:cs typeface="Roboto"/>
                <a:sym typeface="Roboto"/>
              </a:rPr>
              <a:t>Дүн гаргах</a:t>
            </a:r>
            <a:endParaRPr>
              <a:latin typeface="Roboto"/>
              <a:ea typeface="Roboto"/>
              <a:cs typeface="Roboto"/>
              <a:sym typeface="Roboto"/>
            </a:endParaRPr>
          </a:p>
        </p:txBody>
      </p:sp>
      <p:pic>
        <p:nvPicPr>
          <p:cNvPr id="48" name="Google Shape;48;p2"/>
          <p:cNvPicPr preferRelativeResize="0"/>
          <p:nvPr>
            <p:ph idx="2" type="pic"/>
          </p:nvPr>
        </p:nvPicPr>
        <p:blipFill rotWithShape="1">
          <a:blip r:embed="rId3">
            <a:alphaModFix/>
          </a:blip>
          <a:srcRect b="14340" l="0" r="0" t="14340"/>
          <a:stretch/>
        </p:blipFill>
        <p:spPr>
          <a:xfrm>
            <a:off x="5183188" y="987425"/>
            <a:ext cx="6172200" cy="4873625"/>
          </a:xfrm>
          <a:prstGeom prst="rect">
            <a:avLst/>
          </a:prstGeom>
          <a:noFill/>
          <a:ln>
            <a:noFill/>
          </a:ln>
        </p:spPr>
      </p:pic>
      <p:sp>
        <p:nvSpPr>
          <p:cNvPr id="49" name="Google Shape;49;p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3A3838"/>
              </a:buClr>
              <a:buSzPct val="100000"/>
              <a:buNone/>
            </a:pPr>
            <a:r>
              <a:rPr lang="en-US" sz="1679">
                <a:latin typeface="Roboto"/>
                <a:ea typeface="Roboto"/>
                <a:cs typeface="Roboto"/>
                <a:sym typeface="Roboto"/>
              </a:rPr>
              <a:t>Эцсийн шалгалт: 30 оноо</a:t>
            </a:r>
            <a:endParaRPr>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rPr lang="en-US" sz="1679">
                <a:latin typeface="Roboto"/>
                <a:ea typeface="Roboto"/>
                <a:cs typeface="Roboto"/>
                <a:sym typeface="Roboto"/>
              </a:rPr>
              <a:t>Явцын шалгалт: 10 оноо</a:t>
            </a:r>
            <a:endParaRPr>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rPr lang="en-US" sz="1679">
                <a:latin typeface="Roboto"/>
                <a:ea typeface="Roboto"/>
                <a:cs typeface="Roboto"/>
                <a:sym typeface="Roboto"/>
              </a:rPr>
              <a:t>Ирц / Идэвхи: 5 оноо </a:t>
            </a:r>
            <a:endParaRPr>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rPr lang="en-US" sz="1679">
                <a:latin typeface="Roboto"/>
                <a:ea typeface="Roboto"/>
                <a:cs typeface="Roboto"/>
                <a:sym typeface="Roboto"/>
              </a:rPr>
              <a:t>(Ямар ч хүнд семистерт 1 удаа зайлшгүй таслах шаардлага гардаг тул эхний удаад оноо хасахгүй. Түүнээс хойш таслахад -1 оноо)</a:t>
            </a:r>
            <a:endParaRPr sz="1679">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rPr lang="en-US" sz="1679">
                <a:latin typeface="Roboto"/>
                <a:ea typeface="Roboto"/>
                <a:cs typeface="Roboto"/>
                <a:sym typeface="Roboto"/>
              </a:rPr>
              <a:t>Лаборатори: 55 оноо</a:t>
            </a:r>
            <a:endParaRPr>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rPr lang="en-US" sz="1679">
                <a:latin typeface="Roboto"/>
                <a:ea typeface="Roboto"/>
                <a:cs typeface="Roboto"/>
                <a:sym typeface="Roboto"/>
              </a:rPr>
              <a:t>(Нийт 10 лаборатори байна.)</a:t>
            </a:r>
            <a:endParaRPr>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rPr lang="en-US" sz="1679">
                <a:latin typeface="Roboto"/>
                <a:ea typeface="Roboto"/>
                <a:cs typeface="Roboto"/>
                <a:sym typeface="Roboto"/>
              </a:rPr>
              <a:t>(13-р долоо хоногт хичээлээр үзсэн мэдлэгүүдээ бататган нэгтгэж бие даан бүх хүүхдүүд багшийн өгсөн сэдвийн дагуу вэб сайт хөгжүүлнэ. )</a:t>
            </a:r>
            <a:endParaRPr sz="1679">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Домэйн нэр буюу Domain Name System</a:t>
            </a:r>
            <a:endParaRPr>
              <a:latin typeface="Roboto"/>
              <a:ea typeface="Roboto"/>
              <a:cs typeface="Roboto"/>
              <a:sym typeface="Roboto"/>
            </a:endParaRPr>
          </a:p>
        </p:txBody>
      </p:sp>
      <p:sp>
        <p:nvSpPr>
          <p:cNvPr id="222" name="Google Shape;222;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A3838"/>
              </a:buClr>
              <a:buSzPts val="2800"/>
              <a:buFont typeface="Roboto"/>
              <a:buChar char="•"/>
            </a:pPr>
            <a:r>
              <a:rPr lang="en-US">
                <a:latin typeface="Roboto"/>
                <a:ea typeface="Roboto"/>
                <a:cs typeface="Roboto"/>
                <a:sym typeface="Roboto"/>
              </a:rPr>
              <a:t>Хэд хэдэн вэб серверийн цуглуулга IP хаягийн заах үсгэн нэр</a:t>
            </a:r>
            <a:endParaRPr>
              <a:latin typeface="Roboto"/>
              <a:ea typeface="Roboto"/>
              <a:cs typeface="Roboto"/>
              <a:sym typeface="Roboto"/>
            </a:endParaRPr>
          </a:p>
          <a:p>
            <a:pPr indent="-228600" lvl="0" marL="228600" rtl="0" algn="l">
              <a:lnSpc>
                <a:spcPct val="90000"/>
              </a:lnSpc>
              <a:spcBef>
                <a:spcPts val="1000"/>
              </a:spcBef>
              <a:spcAft>
                <a:spcPts val="0"/>
              </a:spcAft>
              <a:buClr>
                <a:srgbClr val="3A3838"/>
              </a:buClr>
              <a:buSzPts val="2800"/>
              <a:buFont typeface="Roboto"/>
              <a:buChar char="•"/>
            </a:pPr>
            <a:r>
              <a:rPr lang="en-US">
                <a:latin typeface="Roboto"/>
                <a:ea typeface="Roboto"/>
                <a:cs typeface="Roboto"/>
                <a:sym typeface="Roboto"/>
              </a:rPr>
              <a:t>Жишээлбэл: </a:t>
            </a:r>
            <a:endParaRPr>
              <a:latin typeface="Roboto"/>
              <a:ea typeface="Roboto"/>
              <a:cs typeface="Roboto"/>
              <a:sym typeface="Roboto"/>
            </a:endParaRPr>
          </a:p>
          <a:p>
            <a:pPr indent="-228600" lvl="1" marL="685800" rtl="0" algn="l">
              <a:lnSpc>
                <a:spcPct val="90000"/>
              </a:lnSpc>
              <a:spcBef>
                <a:spcPts val="500"/>
              </a:spcBef>
              <a:spcAft>
                <a:spcPts val="0"/>
              </a:spcAft>
              <a:buClr>
                <a:srgbClr val="3A3838"/>
              </a:buClr>
              <a:buSzPts val="2400"/>
              <a:buFont typeface="Roboto"/>
              <a:buChar char="•"/>
            </a:pPr>
            <a:r>
              <a:rPr lang="en-US">
                <a:latin typeface="Roboto"/>
                <a:ea typeface="Roboto"/>
                <a:cs typeface="Roboto"/>
                <a:sym typeface="Roboto"/>
              </a:rPr>
              <a:t>www.num.edu.mn → 202.131.227.132</a:t>
            </a:r>
            <a:endParaRPr>
              <a:latin typeface="Roboto"/>
              <a:ea typeface="Roboto"/>
              <a:cs typeface="Roboto"/>
              <a:sym typeface="Roboto"/>
            </a:endParaRPr>
          </a:p>
          <a:p>
            <a:pPr indent="-228600" lvl="1" marL="685800" rtl="0" algn="l">
              <a:lnSpc>
                <a:spcPct val="90000"/>
              </a:lnSpc>
              <a:spcBef>
                <a:spcPts val="500"/>
              </a:spcBef>
              <a:spcAft>
                <a:spcPts val="0"/>
              </a:spcAft>
              <a:buClr>
                <a:srgbClr val="3A3838"/>
              </a:buClr>
              <a:buSzPts val="2400"/>
              <a:buFont typeface="Roboto"/>
              <a:buChar char="•"/>
            </a:pPr>
            <a:r>
              <a:rPr lang="en-US">
                <a:latin typeface="Roboto"/>
                <a:ea typeface="Roboto"/>
                <a:cs typeface="Roboto"/>
                <a:sym typeface="Roboto"/>
              </a:rPr>
              <a:t>www.google.com → 69.147.114.224</a:t>
            </a:r>
            <a:endParaRPr>
              <a:latin typeface="Roboto"/>
              <a:ea typeface="Roboto"/>
              <a:cs typeface="Roboto"/>
              <a:sym typeface="Roboto"/>
            </a:endParaRPr>
          </a:p>
          <a:p>
            <a:pPr indent="-50800" lvl="0" marL="228600" rtl="0" algn="l">
              <a:lnSpc>
                <a:spcPct val="90000"/>
              </a:lnSpc>
              <a:spcBef>
                <a:spcPts val="1000"/>
              </a:spcBef>
              <a:spcAft>
                <a:spcPts val="0"/>
              </a:spcAft>
              <a:buClr>
                <a:srgbClr val="3A3838"/>
              </a:buClr>
              <a:buSzPts val="2800"/>
              <a:buNone/>
            </a:pPr>
            <a:r>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Internet Protocol (IP)</a:t>
            </a:r>
            <a:endParaRPr>
              <a:latin typeface="Roboto"/>
              <a:ea typeface="Roboto"/>
              <a:cs typeface="Roboto"/>
              <a:sym typeface="Roboto"/>
            </a:endParaRPr>
          </a:p>
        </p:txBody>
      </p:sp>
      <p:sp>
        <p:nvSpPr>
          <p:cNvPr id="228" name="Google Shape;228;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05930" lvl="0" marL="228600" rtl="0" algn="l">
              <a:lnSpc>
                <a:spcPct val="100000"/>
              </a:lnSpc>
              <a:spcBef>
                <a:spcPts val="0"/>
              </a:spcBef>
              <a:spcAft>
                <a:spcPts val="0"/>
              </a:spcAft>
              <a:buClr>
                <a:srgbClr val="3A3838"/>
              </a:buClr>
              <a:buSzPct val="100000"/>
              <a:buFont typeface="Roboto"/>
              <a:buChar char="•"/>
            </a:pPr>
            <a:r>
              <a:rPr lang="en-US" sz="2380">
                <a:latin typeface="Roboto"/>
                <a:ea typeface="Roboto"/>
                <a:cs typeface="Roboto"/>
                <a:sym typeface="Roboto"/>
              </a:rPr>
              <a:t>Хоёр компьютерийн хооронд өгөгдөл дамжуулах энгийн протокол</a:t>
            </a:r>
            <a:endParaRPr>
              <a:latin typeface="Roboto"/>
              <a:ea typeface="Roboto"/>
              <a:cs typeface="Roboto"/>
              <a:sym typeface="Roboto"/>
            </a:endParaRPr>
          </a:p>
          <a:p>
            <a:pPr indent="-205930"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Төхөөрөмж бүр 32-bit IP хаягтай байдаг</a:t>
            </a:r>
            <a:endParaRPr>
              <a:latin typeface="Roboto"/>
              <a:ea typeface="Roboto"/>
              <a:cs typeface="Roboto"/>
              <a:sym typeface="Roboto"/>
            </a:endParaRPr>
          </a:p>
          <a:p>
            <a:pPr indent="-205930"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Хаяг нь 4 ширхэг 8-bit урттай тооноос (0 -255 хооронд байх) бүтнэ </a:t>
            </a:r>
            <a:br>
              <a:rPr lang="en-US" sz="2380">
                <a:latin typeface="Roboto"/>
                <a:ea typeface="Roboto"/>
                <a:cs typeface="Roboto"/>
                <a:sym typeface="Roboto"/>
              </a:rPr>
            </a:br>
            <a:r>
              <a:rPr lang="en-US" sz="2380">
                <a:latin typeface="Roboto"/>
                <a:ea typeface="Roboto"/>
                <a:cs typeface="Roboto"/>
                <a:sym typeface="Roboto"/>
              </a:rPr>
              <a:t>жишээлбэл: 202.131.227.132,  145.10.34.3 гэх мэт</a:t>
            </a:r>
            <a:br>
              <a:rPr lang="en-US" sz="2380">
                <a:latin typeface="Roboto"/>
                <a:ea typeface="Roboto"/>
                <a:cs typeface="Roboto"/>
                <a:sym typeface="Roboto"/>
              </a:rPr>
            </a:br>
            <a:endParaRPr sz="2380">
              <a:latin typeface="Roboto"/>
              <a:ea typeface="Roboto"/>
              <a:cs typeface="Roboto"/>
              <a:sym typeface="Roboto"/>
            </a:endParaRPr>
          </a:p>
          <a:p>
            <a:pPr indent="-77470" lvl="0" marL="228600" rtl="0" algn="l">
              <a:lnSpc>
                <a:spcPct val="100000"/>
              </a:lnSpc>
              <a:spcBef>
                <a:spcPts val="1000"/>
              </a:spcBef>
              <a:spcAft>
                <a:spcPts val="0"/>
              </a:spcAft>
              <a:buClr>
                <a:srgbClr val="3A3838"/>
              </a:buClr>
              <a:buSzPct val="100000"/>
              <a:buNone/>
            </a:pPr>
            <a:r>
              <a:t/>
            </a:r>
            <a:endParaRPr sz="2380">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t/>
            </a:r>
            <a:endParaRPr sz="2380">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br>
              <a:rPr lang="en-US" sz="2380">
                <a:latin typeface="Roboto"/>
                <a:ea typeface="Roboto"/>
                <a:cs typeface="Roboto"/>
                <a:sym typeface="Roboto"/>
              </a:rPr>
            </a:br>
            <a:endParaRPr sz="2380">
              <a:latin typeface="Roboto"/>
              <a:ea typeface="Roboto"/>
              <a:cs typeface="Roboto"/>
              <a:sym typeface="Roboto"/>
            </a:endParaRPr>
          </a:p>
          <a:p>
            <a:pPr indent="-205930"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Вэб серверийн IP хаягийг олоход: </a:t>
            </a:r>
            <a:br>
              <a:rPr lang="en-US" sz="2380">
                <a:latin typeface="Roboto"/>
                <a:ea typeface="Roboto"/>
                <a:cs typeface="Roboto"/>
                <a:sym typeface="Roboto"/>
              </a:rPr>
            </a:br>
            <a:r>
              <a:rPr lang="en-US" sz="2380">
                <a:latin typeface="Roboto"/>
                <a:ea typeface="Roboto"/>
                <a:cs typeface="Roboto"/>
                <a:sym typeface="Roboto"/>
              </a:rPr>
              <a:t>терминал дээр, ping whatismyip.com гэж бичих</a:t>
            </a:r>
            <a:endParaRPr>
              <a:latin typeface="Roboto"/>
              <a:ea typeface="Roboto"/>
              <a:cs typeface="Roboto"/>
              <a:sym typeface="Roboto"/>
            </a:endParaRPr>
          </a:p>
          <a:p>
            <a:pPr indent="-205930"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Өөрийн компьютерийн IP хаягийг харахдаа:</a:t>
            </a:r>
            <a:br>
              <a:rPr lang="en-US" sz="2380">
                <a:latin typeface="Roboto"/>
                <a:ea typeface="Roboto"/>
                <a:cs typeface="Roboto"/>
                <a:sym typeface="Roboto"/>
              </a:rPr>
            </a:br>
            <a:r>
              <a:rPr lang="en-US" sz="2380">
                <a:latin typeface="Roboto"/>
                <a:ea typeface="Roboto"/>
                <a:cs typeface="Roboto"/>
                <a:sym typeface="Roboto"/>
              </a:rPr>
              <a:t>терминал дээр, ipconfig (Windows) эсвэл ifconfig (Mac/Linux) гэж бичих</a:t>
            </a:r>
            <a:endParaRPr sz="2380">
              <a:latin typeface="Roboto"/>
              <a:ea typeface="Roboto"/>
              <a:cs typeface="Roboto"/>
              <a:sym typeface="Roboto"/>
            </a:endParaRPr>
          </a:p>
        </p:txBody>
      </p:sp>
      <p:pic>
        <p:nvPicPr>
          <p:cNvPr id="229" name="Google Shape;229;p21"/>
          <p:cNvPicPr preferRelativeResize="0"/>
          <p:nvPr/>
        </p:nvPicPr>
        <p:blipFill rotWithShape="1">
          <a:blip r:embed="rId3">
            <a:alphaModFix/>
          </a:blip>
          <a:srcRect b="0" l="0" r="0" t="0"/>
          <a:stretch/>
        </p:blipFill>
        <p:spPr>
          <a:xfrm>
            <a:off x="1438534" y="3342639"/>
            <a:ext cx="4369667" cy="13173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Transmission Control Protocol (TCP)</a:t>
            </a:r>
            <a:endParaRPr>
              <a:latin typeface="Roboto"/>
              <a:ea typeface="Roboto"/>
              <a:cs typeface="Roboto"/>
              <a:sym typeface="Roboto"/>
            </a:endParaRPr>
          </a:p>
        </p:txBody>
      </p:sp>
      <p:sp>
        <p:nvSpPr>
          <p:cNvPr id="235" name="Google Shape;235;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16265" lvl="0" marL="228600" rtl="0" algn="l">
              <a:lnSpc>
                <a:spcPct val="100000"/>
              </a:lnSpc>
              <a:spcBef>
                <a:spcPts val="0"/>
              </a:spcBef>
              <a:spcAft>
                <a:spcPts val="0"/>
              </a:spcAft>
              <a:buClr>
                <a:srgbClr val="3A3838"/>
              </a:buClr>
              <a:buSzPct val="100000"/>
              <a:buFont typeface="Roboto"/>
              <a:buChar char="•"/>
            </a:pPr>
            <a:r>
              <a:rPr lang="en-US" sz="2590">
                <a:latin typeface="Roboto"/>
                <a:ea typeface="Roboto"/>
                <a:cs typeface="Roboto"/>
                <a:sym typeface="Roboto"/>
              </a:rPr>
              <a:t>Нэг компьютер дээр ө.х нэг IP хаяг дээр олон програмууд ажилладаг тул IP хаягаар ирж буй мэдээллийг удирдан чиглүүлэх шаардлагатай.</a:t>
            </a:r>
            <a:endParaRPr>
              <a:latin typeface="Roboto"/>
              <a:ea typeface="Roboto"/>
              <a:cs typeface="Roboto"/>
              <a:sym typeface="Roboto"/>
            </a:endParaRPr>
          </a:p>
          <a:p>
            <a:pPr indent="-218027" lvl="1" marL="685800" rtl="0" algn="l">
              <a:lnSpc>
                <a:spcPct val="100000"/>
              </a:lnSpc>
              <a:spcBef>
                <a:spcPts val="500"/>
              </a:spcBef>
              <a:spcAft>
                <a:spcPts val="0"/>
              </a:spcAft>
              <a:buClr>
                <a:srgbClr val="3A3838"/>
              </a:buClr>
              <a:buSzPct val="100000"/>
              <a:buFont typeface="Roboto"/>
              <a:buChar char="•"/>
            </a:pPr>
            <a:r>
              <a:rPr lang="en-US" sz="2220">
                <a:latin typeface="Roboto"/>
                <a:ea typeface="Roboto"/>
                <a:cs typeface="Roboto"/>
                <a:sym typeface="Roboto"/>
              </a:rPr>
              <a:t>port: програм болон сервист оноосон дугаар</a:t>
            </a:r>
            <a:endParaRPr>
              <a:latin typeface="Roboto"/>
              <a:ea typeface="Roboto"/>
              <a:cs typeface="Roboto"/>
              <a:sym typeface="Roboto"/>
            </a:endParaRPr>
          </a:p>
          <a:p>
            <a:pPr indent="-218027" lvl="1" marL="685800" rtl="0" algn="l">
              <a:lnSpc>
                <a:spcPct val="100000"/>
              </a:lnSpc>
              <a:spcBef>
                <a:spcPts val="500"/>
              </a:spcBef>
              <a:spcAft>
                <a:spcPts val="0"/>
              </a:spcAft>
              <a:buClr>
                <a:srgbClr val="3A3838"/>
              </a:buClr>
              <a:buSzPct val="100000"/>
              <a:buFont typeface="Roboto"/>
              <a:buChar char="•"/>
            </a:pPr>
            <a:r>
              <a:rPr lang="en-US" sz="2220">
                <a:latin typeface="Roboto"/>
                <a:ea typeface="Roboto"/>
                <a:cs typeface="Roboto"/>
                <a:sym typeface="Roboto"/>
              </a:rPr>
              <a:t>port 80: web browser</a:t>
            </a:r>
            <a:endParaRPr>
              <a:latin typeface="Roboto"/>
              <a:ea typeface="Roboto"/>
              <a:cs typeface="Roboto"/>
              <a:sym typeface="Roboto"/>
            </a:endParaRPr>
          </a:p>
          <a:p>
            <a:pPr indent="-218027" lvl="1" marL="685800" rtl="0" algn="l">
              <a:lnSpc>
                <a:spcPct val="100000"/>
              </a:lnSpc>
              <a:spcBef>
                <a:spcPts val="500"/>
              </a:spcBef>
              <a:spcAft>
                <a:spcPts val="0"/>
              </a:spcAft>
              <a:buClr>
                <a:srgbClr val="3A3838"/>
              </a:buClr>
              <a:buSzPct val="100000"/>
              <a:buFont typeface="Roboto"/>
              <a:buChar char="•"/>
            </a:pPr>
            <a:r>
              <a:rPr lang="en-US" sz="2220">
                <a:latin typeface="Roboto"/>
                <a:ea typeface="Roboto"/>
                <a:cs typeface="Roboto"/>
                <a:sym typeface="Roboto"/>
              </a:rPr>
              <a:t>port 25: e-mail</a:t>
            </a:r>
            <a:endParaRPr>
              <a:latin typeface="Roboto"/>
              <a:ea typeface="Roboto"/>
              <a:cs typeface="Roboto"/>
              <a:sym typeface="Roboto"/>
            </a:endParaRPr>
          </a:p>
          <a:p>
            <a:pPr indent="-218027" lvl="1" marL="685800" rtl="0" algn="l">
              <a:lnSpc>
                <a:spcPct val="100000"/>
              </a:lnSpc>
              <a:spcBef>
                <a:spcPts val="500"/>
              </a:spcBef>
              <a:spcAft>
                <a:spcPts val="0"/>
              </a:spcAft>
              <a:buClr>
                <a:srgbClr val="3A3838"/>
              </a:buClr>
              <a:buSzPct val="100000"/>
              <a:buFont typeface="Roboto"/>
              <a:buChar char="•"/>
            </a:pPr>
            <a:r>
              <a:rPr lang="en-US" sz="2220">
                <a:latin typeface="Roboto"/>
                <a:ea typeface="Roboto"/>
                <a:cs typeface="Roboto"/>
                <a:sym typeface="Roboto"/>
              </a:rPr>
              <a:t>port 22: ssh</a:t>
            </a:r>
            <a:endParaRPr sz="2220">
              <a:latin typeface="Roboto"/>
              <a:ea typeface="Roboto"/>
              <a:cs typeface="Roboto"/>
              <a:sym typeface="Roboto"/>
            </a:endParaRPr>
          </a:p>
          <a:p>
            <a:pPr indent="-218027" lvl="1" marL="685800" rtl="0" algn="l">
              <a:lnSpc>
                <a:spcPct val="100000"/>
              </a:lnSpc>
              <a:spcBef>
                <a:spcPts val="500"/>
              </a:spcBef>
              <a:spcAft>
                <a:spcPts val="0"/>
              </a:spcAft>
              <a:buClr>
                <a:srgbClr val="3A3838"/>
              </a:buClr>
              <a:buSzPct val="100000"/>
              <a:buFont typeface="Roboto"/>
              <a:buChar char="•"/>
            </a:pPr>
            <a:r>
              <a:rPr lang="en-US" sz="2220">
                <a:latin typeface="Roboto"/>
                <a:ea typeface="Roboto"/>
                <a:cs typeface="Roboto"/>
                <a:sym typeface="Roboto"/>
              </a:rPr>
              <a:t>port 1880: Nod32</a:t>
            </a:r>
            <a:endParaRPr>
              <a:latin typeface="Roboto"/>
              <a:ea typeface="Roboto"/>
              <a:cs typeface="Roboto"/>
              <a:sym typeface="Roboto"/>
            </a:endParaRPr>
          </a:p>
          <a:p>
            <a:pPr indent="-218027" lvl="1" marL="685800" rtl="0" algn="l">
              <a:lnSpc>
                <a:spcPct val="100000"/>
              </a:lnSpc>
              <a:spcBef>
                <a:spcPts val="500"/>
              </a:spcBef>
              <a:spcAft>
                <a:spcPts val="0"/>
              </a:spcAft>
              <a:buClr>
                <a:srgbClr val="3A3838"/>
              </a:buClr>
              <a:buSzPct val="100000"/>
              <a:buFont typeface="Roboto"/>
              <a:buChar char="•"/>
            </a:pPr>
            <a:r>
              <a:rPr lang="en-US" sz="2220">
                <a:latin typeface="Roboto"/>
                <a:ea typeface="Roboto"/>
                <a:cs typeface="Roboto"/>
                <a:sym typeface="Roboto"/>
              </a:rPr>
              <a:t>илүү ихийг http://en.wikipedia.org/wiki/List_of_TCP_and_UDP_port_numbers</a:t>
            </a:r>
            <a:endParaRPr>
              <a:latin typeface="Roboto"/>
              <a:ea typeface="Roboto"/>
              <a:cs typeface="Roboto"/>
              <a:sym typeface="Roboto"/>
            </a:endParaRPr>
          </a:p>
          <a:p>
            <a:pPr indent="-216265" lvl="0" marL="228600" rtl="0" algn="l">
              <a:lnSpc>
                <a:spcPct val="100000"/>
              </a:lnSpc>
              <a:spcBef>
                <a:spcPts val="1000"/>
              </a:spcBef>
              <a:spcAft>
                <a:spcPts val="0"/>
              </a:spcAft>
              <a:buClr>
                <a:srgbClr val="3A3838"/>
              </a:buClr>
              <a:buSzPct val="100000"/>
              <a:buFont typeface="Roboto"/>
              <a:buChar char="•"/>
            </a:pPr>
            <a:r>
              <a:rPr lang="en-US" sz="2590">
                <a:latin typeface="Roboto"/>
                <a:ea typeface="Roboto"/>
                <a:cs typeface="Roboto"/>
                <a:sym typeface="Roboto"/>
              </a:rPr>
              <a:t>зарим програм (games, streaming media programs) TCP протоколын оронд UDP протоколыг ашигладаг тохиолдол мөн байдаг</a:t>
            </a:r>
            <a:r>
              <a:rPr lang="en-US" sz="2590">
                <a:latin typeface="Roboto"/>
                <a:ea typeface="Roboto"/>
                <a:cs typeface="Roboto"/>
                <a:sym typeface="Roboto"/>
              </a:rPr>
              <a:t>.</a:t>
            </a:r>
            <a:endParaRPr sz="259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3"/>
          <p:cNvSpPr txBox="1"/>
          <p:nvPr>
            <p:ph type="title"/>
          </p:nvPr>
        </p:nvSpPr>
        <p:spPr>
          <a:xfrm>
            <a:off x="839788" y="177273"/>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lang="en-US">
                <a:latin typeface="Roboto"/>
                <a:ea typeface="Roboto"/>
                <a:cs typeface="Roboto"/>
                <a:sym typeface="Roboto"/>
              </a:rPr>
              <a:t>Вэб сайтын хөгжил</a:t>
            </a:r>
            <a:endParaRPr>
              <a:latin typeface="Roboto"/>
              <a:ea typeface="Roboto"/>
              <a:cs typeface="Roboto"/>
              <a:sym typeface="Roboto"/>
            </a:endParaRPr>
          </a:p>
        </p:txBody>
      </p:sp>
      <p:sp>
        <p:nvSpPr>
          <p:cNvPr id="241" name="Google Shape;241;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A3838"/>
              </a:buClr>
              <a:buSzPts val="2400"/>
              <a:buNone/>
            </a:pPr>
            <a:r>
              <a:rPr lang="en-US">
                <a:latin typeface="Roboto"/>
                <a:ea typeface="Roboto"/>
                <a:cs typeface="Roboto"/>
                <a:sym typeface="Roboto"/>
              </a:rPr>
              <a:t>1990 оноос эхтэй вэб сайтын хөгжил нь нэг админаар удирдагдсан вэб сайтаас олон нийтийн сүлжээ болтлоо 30 гаруй жилийн хугацаанд Вэб 1.0-оос 2.0 хувилбар хүртлээ хөгжжээ.</a:t>
            </a:r>
            <a:endParaRPr>
              <a:latin typeface="Roboto"/>
              <a:ea typeface="Roboto"/>
              <a:cs typeface="Roboto"/>
              <a:sym typeface="Roboto"/>
            </a:endParaRPr>
          </a:p>
        </p:txBody>
      </p:sp>
      <p:pic>
        <p:nvPicPr>
          <p:cNvPr descr="web1_0-vs-web2_0.png" id="242" name="Google Shape;242;p23"/>
          <p:cNvPicPr preferRelativeResize="0"/>
          <p:nvPr/>
        </p:nvPicPr>
        <p:blipFill rotWithShape="1">
          <a:blip r:embed="rId3">
            <a:alphaModFix/>
          </a:blip>
          <a:srcRect b="0" l="0" r="0" t="0"/>
          <a:stretch/>
        </p:blipFill>
        <p:spPr>
          <a:xfrm>
            <a:off x="5349875" y="0"/>
            <a:ext cx="6842125" cy="68405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4"/>
          <p:cNvSpPr txBox="1"/>
          <p:nvPr>
            <p:ph type="title"/>
          </p:nvPr>
        </p:nvSpPr>
        <p:spPr>
          <a:xfrm>
            <a:off x="839788" y="177273"/>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600"/>
              <a:buFont typeface="Calibri"/>
              <a:buNone/>
            </a:pPr>
            <a:r>
              <a:rPr lang="en-US" sz="3600">
                <a:latin typeface="Roboto"/>
                <a:ea typeface="Roboto"/>
                <a:cs typeface="Roboto"/>
                <a:sym typeface="Roboto"/>
              </a:rPr>
              <a:t>Вэб сайтын ирээдүйн чиг хандлага</a:t>
            </a:r>
            <a:endParaRPr>
              <a:latin typeface="Roboto"/>
              <a:ea typeface="Roboto"/>
              <a:cs typeface="Roboto"/>
              <a:sym typeface="Roboto"/>
            </a:endParaRPr>
          </a:p>
        </p:txBody>
      </p:sp>
      <p:pic>
        <p:nvPicPr>
          <p:cNvPr id="248" name="Google Shape;248;p24"/>
          <p:cNvPicPr preferRelativeResize="0"/>
          <p:nvPr>
            <p:ph idx="2" type="pic"/>
          </p:nvPr>
        </p:nvPicPr>
        <p:blipFill rotWithShape="1">
          <a:blip r:embed="rId3">
            <a:alphaModFix/>
          </a:blip>
          <a:srcRect b="0" l="18339" r="18339" t="0"/>
          <a:stretch/>
        </p:blipFill>
        <p:spPr>
          <a:xfrm>
            <a:off x="5183188" y="987425"/>
            <a:ext cx="6172200" cy="4873625"/>
          </a:xfrm>
          <a:prstGeom prst="rect">
            <a:avLst/>
          </a:prstGeom>
          <a:noFill/>
          <a:ln>
            <a:noFill/>
          </a:ln>
        </p:spPr>
      </p:pic>
      <p:sp>
        <p:nvSpPr>
          <p:cNvPr id="249" name="Google Shape;249;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3A3838"/>
              </a:buClr>
              <a:buSzPct val="100000"/>
              <a:buNone/>
            </a:pPr>
            <a:r>
              <a:rPr lang="en-US">
                <a:latin typeface="Roboto"/>
                <a:ea typeface="Roboto"/>
                <a:cs typeface="Roboto"/>
                <a:sym typeface="Roboto"/>
              </a:rPr>
              <a:t>Вэб 2.0-ын хөгжил хэдийнээ хайлтын системийн оновчлол, AJAX төрлийн технологийн хөгжил, Вэб үйлчилгээнүүд зэргүүдээр салбарлан асар хурдтайгаар хөгжжээ. </a:t>
            </a:r>
            <a:endParaRPr>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rPr lang="en-US">
                <a:latin typeface="Roboto"/>
                <a:ea typeface="Roboto"/>
                <a:cs typeface="Roboto"/>
                <a:sym typeface="Roboto"/>
              </a:rPr>
              <a:t>Тэгвэл вэб 3.0-д вэб сайтын өгөгдөлд тулгуурлан хиймэл оюун ухаант вэб сайтууд гарч ирэх болно хэмээн судлаачид үзэж байна.</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Хиймэл Оюун Ухаан болон Семантик Вэб</a:t>
            </a:r>
            <a:endParaRPr>
              <a:latin typeface="Roboto"/>
              <a:ea typeface="Roboto"/>
              <a:cs typeface="Roboto"/>
              <a:sym typeface="Roboto"/>
            </a:endParaRPr>
          </a:p>
        </p:txBody>
      </p:sp>
      <p:sp>
        <p:nvSpPr>
          <p:cNvPr id="255" name="Google Shape;255;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3A3838"/>
              </a:buClr>
              <a:buSzPts val="2800"/>
              <a:buFont typeface="Roboto"/>
              <a:buChar char="•"/>
            </a:pPr>
            <a:r>
              <a:rPr lang="en-US">
                <a:latin typeface="Roboto"/>
                <a:ea typeface="Roboto"/>
                <a:cs typeface="Roboto"/>
                <a:sym typeface="Roboto"/>
              </a:rPr>
              <a:t>Цаашид компьютерууд вэб дээрх мэдээллийн утгыг ойлгож сурах болно. </a:t>
            </a:r>
            <a:endParaRPr>
              <a:latin typeface="Roboto"/>
              <a:ea typeface="Roboto"/>
              <a:cs typeface="Roboto"/>
              <a:sym typeface="Roboto"/>
            </a:endParaRPr>
          </a:p>
          <a:p>
            <a:pPr indent="-228600" lvl="0" marL="228600" rtl="0" algn="l">
              <a:lnSpc>
                <a:spcPct val="100000"/>
              </a:lnSpc>
              <a:spcBef>
                <a:spcPts val="1000"/>
              </a:spcBef>
              <a:spcAft>
                <a:spcPts val="0"/>
              </a:spcAft>
              <a:buClr>
                <a:srgbClr val="3A3838"/>
              </a:buClr>
              <a:buSzPts val="2800"/>
              <a:buFont typeface="Roboto"/>
              <a:buChar char="•"/>
            </a:pPr>
            <a:r>
              <a:rPr lang="en-US">
                <a:latin typeface="Roboto"/>
                <a:ea typeface="Roboto"/>
                <a:cs typeface="Roboto"/>
                <a:sym typeface="Roboto"/>
              </a:rPr>
              <a:t>Замбараагүй байрласан вэб сайтуудын өгөгдлүүдийг энх цэгцтэйгээр системчлэх Семантик вэбийн эхлэлүүд аль хэдийн гарч ирсээр байна. </a:t>
            </a:r>
            <a:endParaRPr>
              <a:latin typeface="Roboto"/>
              <a:ea typeface="Roboto"/>
              <a:cs typeface="Roboto"/>
              <a:sym typeface="Roboto"/>
            </a:endParaRPr>
          </a:p>
          <a:p>
            <a:pPr indent="-228600" lvl="0" marL="228600" rtl="0" algn="l">
              <a:lnSpc>
                <a:spcPct val="100000"/>
              </a:lnSpc>
              <a:spcBef>
                <a:spcPts val="1000"/>
              </a:spcBef>
              <a:spcAft>
                <a:spcPts val="0"/>
              </a:spcAft>
              <a:buClr>
                <a:srgbClr val="3A3838"/>
              </a:buClr>
              <a:buSzPts val="2800"/>
              <a:buFont typeface="Roboto"/>
              <a:buChar char="•"/>
            </a:pPr>
            <a:r>
              <a:rPr lang="en-US">
                <a:latin typeface="Roboto"/>
                <a:ea typeface="Roboto"/>
                <a:cs typeface="Roboto"/>
                <a:sym typeface="Roboto"/>
              </a:rPr>
              <a:t>Тасралтгүй сайжирч хөгжиж буй техник хангамж, програм хангамж, харилцаа холбооны технологиуд нь шинэ төрлийн сонирхолтой хэрэглээг бий болгохийг бид таашгүй билээ.</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6"/>
          <p:cNvSpPr txBox="1"/>
          <p:nvPr>
            <p:ph type="title"/>
          </p:nvPr>
        </p:nvSpPr>
        <p:spPr>
          <a:xfrm>
            <a:off x="1008321"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АСУУЛТ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Өнөөдрийн агуулга</a:t>
            </a:r>
            <a:endParaRPr>
              <a:latin typeface="Roboto"/>
              <a:ea typeface="Roboto"/>
              <a:cs typeface="Roboto"/>
              <a:sym typeface="Roboto"/>
            </a:endParaRPr>
          </a:p>
        </p:txBody>
      </p:sp>
      <p:sp>
        <p:nvSpPr>
          <p:cNvPr id="55" name="Google Shape;55;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17265" lvl="0" marL="228600" rtl="0" algn="l">
              <a:lnSpc>
                <a:spcPct val="100000"/>
              </a:lnSpc>
              <a:spcBef>
                <a:spcPts val="0"/>
              </a:spcBef>
              <a:spcAft>
                <a:spcPts val="0"/>
              </a:spcAft>
              <a:buClr>
                <a:srgbClr val="3A3838"/>
              </a:buClr>
              <a:buSzPct val="100000"/>
              <a:buFont typeface="Roboto"/>
              <a:buChar char="•"/>
            </a:pPr>
            <a:r>
              <a:rPr lang="en-US" sz="2380">
                <a:latin typeface="Roboto"/>
                <a:ea typeface="Roboto"/>
                <a:cs typeface="Roboto"/>
                <a:sym typeface="Roboto"/>
              </a:rPr>
              <a:t>Хичээлийн танилцуулга</a:t>
            </a:r>
            <a:endParaRPr sz="2380">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Интернэт болон World Wide Web хувьсгал</a:t>
            </a:r>
            <a:endParaRPr>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Вэб хөтчүүд</a:t>
            </a:r>
            <a:endParaRPr>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Вэбийн үндэс</a:t>
            </a:r>
            <a:endParaRPr>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Олон түвшинт аппликейшн архитектур</a:t>
            </a:r>
            <a:endParaRPr>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Хэрэглэгч ба сервер талын скриптүүдийн ялгаа</a:t>
            </a:r>
            <a:endParaRPr>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World Wide Web Consortium (W3C)</a:t>
            </a:r>
            <a:endParaRPr>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ВЭБ 2.0 нийтэд түгсэн нь</a:t>
            </a:r>
            <a:endParaRPr>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Мэдээллийн технологитэй хөл нийлүүлэн алхах нь</a:t>
            </a:r>
            <a:endParaRPr sz="2380">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Өөрийгөө сорих дасгалууд</a:t>
            </a:r>
            <a:endParaRPr>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Дасгалууд</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4400"/>
              <a:buFont typeface="Calibri"/>
              <a:buNone/>
            </a:pPr>
            <a:r>
              <a:rPr lang="en-US">
                <a:latin typeface="Roboto"/>
                <a:ea typeface="Roboto"/>
                <a:cs typeface="Roboto"/>
                <a:sym typeface="Roboto"/>
              </a:rPr>
              <a:t>Хичээлийн агуулга</a:t>
            </a:r>
            <a:endParaRPr>
              <a:latin typeface="Roboto"/>
              <a:ea typeface="Roboto"/>
              <a:cs typeface="Roboto"/>
              <a:sym typeface="Roboto"/>
            </a:endParaRPr>
          </a:p>
        </p:txBody>
      </p:sp>
      <p:sp>
        <p:nvSpPr>
          <p:cNvPr id="61" name="Google Shape;61;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3A3838"/>
              </a:buClr>
              <a:buSzPts val="2800"/>
              <a:buFont typeface="Roboto"/>
              <a:buChar char="•"/>
            </a:pPr>
            <a:r>
              <a:rPr lang="en-US">
                <a:latin typeface="Roboto"/>
                <a:ea typeface="Roboto"/>
                <a:cs typeface="Roboto"/>
                <a:sym typeface="Roboto"/>
              </a:rPr>
              <a:t>Интернэт технологитой уялдаатай вэб хөгжүүлэгч, вэб аппликейшн хөгжүүлэгч, тоглоом хөгжүүлэгч, SEO (Хайлтын системийн оновчлол) мэргэжилтэн, UX, UI дизайнер зэрэг олон ажлын байрууд дэлхийн хамгийн эрэлттэй мэргэжлүүдээр нэрлэгдэж, ажлын байрны эрэлт нь өдрөөс өдөрт өсөн нэмэгдэж байна. </a:t>
            </a:r>
            <a:endParaRPr>
              <a:latin typeface="Roboto"/>
              <a:ea typeface="Roboto"/>
              <a:cs typeface="Roboto"/>
              <a:sym typeface="Roboto"/>
            </a:endParaRPr>
          </a:p>
          <a:p>
            <a:pPr indent="-228600" lvl="0" marL="228600" rtl="0" algn="l">
              <a:lnSpc>
                <a:spcPct val="100000"/>
              </a:lnSpc>
              <a:spcBef>
                <a:spcPts val="1000"/>
              </a:spcBef>
              <a:spcAft>
                <a:spcPts val="0"/>
              </a:spcAft>
              <a:buClr>
                <a:srgbClr val="3A3838"/>
              </a:buClr>
              <a:buSzPts val="2800"/>
              <a:buFont typeface="Roboto"/>
              <a:buChar char="•"/>
            </a:pPr>
            <a:r>
              <a:rPr lang="en-US">
                <a:latin typeface="Roboto"/>
                <a:ea typeface="Roboto"/>
                <a:cs typeface="Roboto"/>
                <a:sym typeface="Roboto"/>
              </a:rPr>
              <a:t>Интернэт технологийн үндсийг мэдсэнээр интернэтэд холбогдсон бүх төрлийн төхөөрөмж дээр ажилладаг вэб хуудас, програмуудыг зохион бүтээх суурь тавигдах юм.</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5"/>
          <p:cNvSpPr txBox="1"/>
          <p:nvPr>
            <p:ph type="title"/>
          </p:nvPr>
        </p:nvSpPr>
        <p:spPr>
          <a:xfrm>
            <a:off x="839788" y="177273"/>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Calibri"/>
              <a:buNone/>
            </a:pPr>
            <a:r>
              <a:rPr lang="en-US">
                <a:latin typeface="Roboto"/>
                <a:ea typeface="Roboto"/>
                <a:cs typeface="Roboto"/>
                <a:sym typeface="Roboto"/>
              </a:rPr>
              <a:t>Интернэт гэж юу вэ?</a:t>
            </a:r>
            <a:endParaRPr>
              <a:latin typeface="Roboto"/>
              <a:ea typeface="Roboto"/>
              <a:cs typeface="Roboto"/>
              <a:sym typeface="Roboto"/>
            </a:endParaRPr>
          </a:p>
        </p:txBody>
      </p:sp>
      <p:pic>
        <p:nvPicPr>
          <p:cNvPr id="67" name="Google Shape;67;p5"/>
          <p:cNvPicPr preferRelativeResize="0"/>
          <p:nvPr>
            <p:ph idx="2" type="pic"/>
          </p:nvPr>
        </p:nvPicPr>
        <p:blipFill rotWithShape="1">
          <a:blip r:embed="rId3">
            <a:alphaModFix/>
          </a:blip>
          <a:srcRect b="0" l="14380" r="14380" t="0"/>
          <a:stretch/>
        </p:blipFill>
        <p:spPr>
          <a:xfrm>
            <a:off x="5183188" y="987425"/>
            <a:ext cx="6172200" cy="4873625"/>
          </a:xfrm>
          <a:prstGeom prst="rect">
            <a:avLst/>
          </a:prstGeom>
          <a:noFill/>
          <a:ln>
            <a:noFill/>
          </a:ln>
        </p:spPr>
      </p:pic>
      <p:sp>
        <p:nvSpPr>
          <p:cNvPr id="68" name="Google Shape;68;p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A3838"/>
              </a:buClr>
              <a:buSzPts val="2400"/>
              <a:buNone/>
            </a:pPr>
            <a:r>
              <a:rPr lang="en-US">
                <a:latin typeface="Roboto"/>
                <a:ea typeface="Roboto"/>
                <a:cs typeface="Roboto"/>
                <a:sym typeface="Roboto"/>
              </a:rPr>
              <a:t>Интернэт гэдэг нь мэдээллийг хуваан ашиглах/дамжуулах TCP/IP протокол ашигладаг хэдэн сая компьютер болон төхөөрөмжүүдийг холбосон физик сүлжээ юм.</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6"/>
          <p:cNvSpPr txBox="1"/>
          <p:nvPr>
            <p:ph type="title"/>
          </p:nvPr>
        </p:nvSpPr>
        <p:spPr>
          <a:xfrm>
            <a:off x="839788" y="177273"/>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lang="en-US">
                <a:latin typeface="Roboto"/>
                <a:ea typeface="Roboto"/>
                <a:cs typeface="Roboto"/>
                <a:sym typeface="Roboto"/>
              </a:rPr>
              <a:t>WWW гэж юу вэ?</a:t>
            </a:r>
            <a:endParaRPr>
              <a:latin typeface="Roboto"/>
              <a:ea typeface="Roboto"/>
              <a:cs typeface="Roboto"/>
              <a:sym typeface="Roboto"/>
            </a:endParaRPr>
          </a:p>
        </p:txBody>
      </p:sp>
      <p:pic>
        <p:nvPicPr>
          <p:cNvPr id="74" name="Google Shape;74;p6"/>
          <p:cNvPicPr preferRelativeResize="0"/>
          <p:nvPr>
            <p:ph idx="2" type="pic"/>
          </p:nvPr>
        </p:nvPicPr>
        <p:blipFill rotWithShape="1">
          <a:blip r:embed="rId3">
            <a:alphaModFix/>
          </a:blip>
          <a:srcRect b="0" l="10280" r="10280" t="0"/>
          <a:stretch/>
        </p:blipFill>
        <p:spPr>
          <a:xfrm>
            <a:off x="5183188" y="987425"/>
            <a:ext cx="6172200" cy="4873625"/>
          </a:xfrm>
          <a:prstGeom prst="rect">
            <a:avLst/>
          </a:prstGeom>
          <a:noFill/>
          <a:ln>
            <a:noFill/>
          </a:ln>
        </p:spPr>
      </p:pic>
      <p:sp>
        <p:nvSpPr>
          <p:cNvPr id="75" name="Google Shape;75;p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A3838"/>
              </a:buClr>
              <a:buSzPts val="2400"/>
              <a:buNone/>
            </a:pPr>
            <a:r>
              <a:rPr lang="en-US">
                <a:latin typeface="Roboto"/>
                <a:ea typeface="Roboto"/>
                <a:cs typeface="Roboto"/>
                <a:sym typeface="Roboto"/>
              </a:rPr>
              <a:t>HTTP, HTTPS зэрэг протоколуудыг ашиглан хандах боломжтой, Интернэтэд байрласан хоорондоо дотоод холбоо бүхий мультимедиа баримтуудын цуглуулгийг WWW гэнэ.</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7"/>
          <p:cNvSpPr txBox="1"/>
          <p:nvPr>
            <p:ph type="title"/>
          </p:nvPr>
        </p:nvSpPr>
        <p:spPr>
          <a:xfrm>
            <a:off x="838200" y="2287232"/>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WWW ≠ Интернэт</a:t>
            </a:r>
            <a:endParaRPr>
              <a:latin typeface="Roboto"/>
              <a:ea typeface="Roboto"/>
              <a:cs typeface="Roboto"/>
              <a:sym typeface="Roboto"/>
            </a:endParaRPr>
          </a:p>
        </p:txBody>
      </p:sp>
      <p:sp>
        <p:nvSpPr>
          <p:cNvPr id="81" name="Google Shape;81;p7"/>
          <p:cNvSpPr txBox="1"/>
          <p:nvPr>
            <p:ph idx="1" type="body"/>
          </p:nvPr>
        </p:nvSpPr>
        <p:spPr>
          <a:xfrm>
            <a:off x="838200" y="3612795"/>
            <a:ext cx="10515600" cy="709224"/>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90000"/>
              </a:lnSpc>
              <a:spcBef>
                <a:spcPts val="0"/>
              </a:spcBef>
              <a:spcAft>
                <a:spcPts val="0"/>
              </a:spcAft>
              <a:buClr>
                <a:srgbClr val="3A3838"/>
              </a:buClr>
              <a:buSzPct val="100000"/>
              <a:buNone/>
            </a:pPr>
            <a:r>
              <a:rPr lang="en-US">
                <a:latin typeface="Roboto"/>
                <a:ea typeface="Roboto"/>
                <a:cs typeface="Roboto"/>
                <a:sym typeface="Roboto"/>
              </a:rPr>
              <a:t>Гол ялгаа:  </a:t>
            </a:r>
            <a:r>
              <a:rPr lang="en-US">
                <a:solidFill>
                  <a:schemeClr val="accent2"/>
                </a:solidFill>
                <a:latin typeface="Roboto"/>
                <a:ea typeface="Roboto"/>
                <a:cs typeface="Roboto"/>
                <a:sym typeface="Roboto"/>
              </a:rPr>
              <a:t>Интернэт бол</a:t>
            </a:r>
            <a:r>
              <a:rPr lang="en-US">
                <a:latin typeface="Roboto"/>
                <a:ea typeface="Roboto"/>
                <a:cs typeface="Roboto"/>
                <a:sym typeface="Roboto"/>
              </a:rPr>
              <a:t> техник хангамж;  </a:t>
            </a:r>
            <a:r>
              <a:rPr lang="en-US">
                <a:solidFill>
                  <a:schemeClr val="accent2"/>
                </a:solidFill>
                <a:latin typeface="Roboto"/>
                <a:ea typeface="Roboto"/>
                <a:cs typeface="Roboto"/>
                <a:sym typeface="Roboto"/>
              </a:rPr>
              <a:t>Вэб бол</a:t>
            </a:r>
            <a:r>
              <a:rPr lang="en-US">
                <a:latin typeface="Roboto"/>
                <a:ea typeface="Roboto"/>
                <a:cs typeface="Roboto"/>
                <a:sym typeface="Roboto"/>
              </a:rPr>
              <a:t> програм хангамж</a:t>
            </a:r>
            <a:endParaRPr>
              <a:latin typeface="Roboto"/>
              <a:ea typeface="Roboto"/>
              <a:cs typeface="Roboto"/>
              <a:sym typeface="Roboto"/>
            </a:endParaRPr>
          </a:p>
          <a:p>
            <a:pPr indent="-50800" lvl="0" marL="228600" rtl="0" algn="ctr">
              <a:lnSpc>
                <a:spcPct val="90000"/>
              </a:lnSpc>
              <a:spcBef>
                <a:spcPts val="1000"/>
              </a:spcBef>
              <a:spcAft>
                <a:spcPts val="0"/>
              </a:spcAft>
              <a:buClr>
                <a:srgbClr val="3A3838"/>
              </a:buClr>
              <a:buSzPct val="100000"/>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Интернэтийн түүх</a:t>
            </a:r>
            <a:endParaRPr>
              <a:latin typeface="Roboto"/>
              <a:ea typeface="Roboto"/>
              <a:cs typeface="Roboto"/>
              <a:sym typeface="Roboto"/>
            </a:endParaRPr>
          </a:p>
        </p:txBody>
      </p:sp>
      <p:sp>
        <p:nvSpPr>
          <p:cNvPr id="87" name="Google Shape;87;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3A3838"/>
              </a:buClr>
              <a:buSzPts val="2800"/>
              <a:buFont typeface="Roboto"/>
              <a:buChar char="•"/>
            </a:pPr>
            <a:r>
              <a:rPr lang="en-US" sz="2800">
                <a:latin typeface="Roboto"/>
                <a:ea typeface="Roboto"/>
                <a:cs typeface="Roboto"/>
                <a:sym typeface="Roboto"/>
              </a:rPr>
              <a:t>1969 онд, Дэвшилтэт Судалгааны Төслийн Агентлаг (Advanced Research Project Agency) “ARPANET” төслийг санхүүжүүлснээр</a:t>
            </a:r>
            <a:endParaRPr sz="2800">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UCLA, UCSB, Stanford Research Institute (SRI) болон University of Utah дэх компьютерийг холбосон</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Судлаачид мэдээллийг хуваан ашиглах, холбогдох боломжтой байв</a:t>
            </a:r>
            <a:endParaRPr>
              <a:latin typeface="Roboto"/>
              <a:ea typeface="Roboto"/>
              <a:cs typeface="Roboto"/>
              <a:sym typeface="Roboto"/>
            </a:endParaRPr>
          </a:p>
          <a:p>
            <a:pPr indent="-228600" lvl="1" marL="685800" rtl="0" algn="l">
              <a:lnSpc>
                <a:spcPct val="100000"/>
              </a:lnSpc>
              <a:spcBef>
                <a:spcPts val="500"/>
              </a:spcBef>
              <a:spcAft>
                <a:spcPts val="0"/>
              </a:spcAft>
              <a:buClr>
                <a:srgbClr val="3A3838"/>
              </a:buClr>
              <a:buSzPts val="2400"/>
              <a:buFont typeface="Roboto"/>
              <a:buChar char="•"/>
            </a:pPr>
            <a:r>
              <a:rPr lang="en-US">
                <a:latin typeface="Roboto"/>
                <a:ea typeface="Roboto"/>
                <a:cs typeface="Roboto"/>
                <a:sym typeface="Roboto"/>
              </a:rPr>
              <a:t>56Kb/sec хурдтай байсан (харин телефон шугам - 110 b/sec)</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alibri"/>
              <a:buNone/>
            </a:pPr>
            <a:r>
              <a:rPr lang="en-US">
                <a:latin typeface="Roboto"/>
                <a:ea typeface="Roboto"/>
                <a:cs typeface="Roboto"/>
                <a:sym typeface="Roboto"/>
              </a:rPr>
              <a:t>Интернэтийн түүх – TCP/IP</a:t>
            </a:r>
            <a:endParaRPr>
              <a:latin typeface="Roboto"/>
              <a:ea typeface="Roboto"/>
              <a:cs typeface="Roboto"/>
              <a:sym typeface="Roboto"/>
            </a:endParaRPr>
          </a:p>
        </p:txBody>
      </p:sp>
      <p:sp>
        <p:nvSpPr>
          <p:cNvPr id="93" name="Google Shape;93;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3A3838"/>
              </a:buClr>
              <a:buSzPct val="100000"/>
              <a:buNone/>
            </a:pPr>
            <a:r>
              <a:rPr lang="en-US" sz="2380">
                <a:latin typeface="Roboto"/>
                <a:ea typeface="Roboto"/>
                <a:cs typeface="Roboto"/>
                <a:sym typeface="Roboto"/>
              </a:rPr>
              <a:t>ARPANET-ээр дамжуулан холбогдох протокол (дүрмийн багц) нь TCP буюу Transmission Control Protocol гэж нэрлэгдэх болжээ. TCP нь мессежүүдийг илгээгчээс хүлээн авагч руу зөв чиглүүлэгдсэн, бүрэн бүтэн ирсэн эсэхийг баталгаажуулдаг.</a:t>
            </a:r>
            <a:endParaRPr sz="2380">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t/>
            </a:r>
            <a:endParaRPr sz="2380">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rPr lang="en-US" sz="2380">
                <a:latin typeface="Roboto"/>
                <a:ea typeface="Roboto"/>
                <a:cs typeface="Roboto"/>
                <a:sym typeface="Roboto"/>
              </a:rPr>
              <a:t>TCP-ийн талаар дэлгэрэнгүй мэдээллийг энэхүү лекцийн өөр бүлэгт дэлгэрэнгүй тайлбарлах болно.</a:t>
            </a:r>
            <a:endParaRPr>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t/>
            </a:r>
            <a:endParaRPr sz="2380">
              <a:latin typeface="Roboto"/>
              <a:ea typeface="Roboto"/>
              <a:cs typeface="Roboto"/>
              <a:sym typeface="Roboto"/>
            </a:endParaRPr>
          </a:p>
          <a:p>
            <a:pPr indent="0" lvl="0" marL="0" rtl="0" algn="l">
              <a:lnSpc>
                <a:spcPct val="100000"/>
              </a:lnSpc>
              <a:spcBef>
                <a:spcPts val="1000"/>
              </a:spcBef>
              <a:spcAft>
                <a:spcPts val="0"/>
              </a:spcAft>
              <a:buClr>
                <a:srgbClr val="3A3838"/>
              </a:buClr>
              <a:buSzPct val="100000"/>
              <a:buNone/>
            </a:pPr>
            <a:r>
              <a:rPr lang="en-US" sz="2380">
                <a:latin typeface="Roboto"/>
                <a:ea typeface="Roboto"/>
                <a:cs typeface="Roboto"/>
                <a:sym typeface="Roboto"/>
              </a:rPr>
              <a:t>1980, АНУ-ийн засгийн газар Интернэтийн хөгжилд голлох үүргийг гүйцэтгэх болсон</a:t>
            </a:r>
            <a:endParaRPr>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Судалгаа шинжилгээнд зориулж 1986 онд NSFNET сүлжээг байгуулав</a:t>
            </a:r>
            <a:endParaRPr>
              <a:latin typeface="Roboto"/>
              <a:ea typeface="Roboto"/>
              <a:cs typeface="Roboto"/>
              <a:sym typeface="Roboto"/>
            </a:endParaRPr>
          </a:p>
          <a:p>
            <a:pPr indent="-217265" lvl="0" marL="228600" rtl="0" algn="l">
              <a:lnSpc>
                <a:spcPct val="100000"/>
              </a:lnSpc>
              <a:spcBef>
                <a:spcPts val="1000"/>
              </a:spcBef>
              <a:spcAft>
                <a:spcPts val="0"/>
              </a:spcAft>
              <a:buClr>
                <a:srgbClr val="3A3838"/>
              </a:buClr>
              <a:buSzPct val="100000"/>
              <a:buFont typeface="Roboto"/>
              <a:buChar char="•"/>
            </a:pPr>
            <a:r>
              <a:rPr lang="en-US" sz="2380">
                <a:latin typeface="Roboto"/>
                <a:ea typeface="Roboto"/>
                <a:cs typeface="Roboto"/>
                <a:sym typeface="Roboto"/>
              </a:rPr>
              <a:t>Харин, ARPANET батлан хамгаалахын &amp; засгийн газрын компьютерийг холбосон сүлжээ болж үлдсэн</a:t>
            </a:r>
            <a:endParaRPr sz="238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
      <a:dk1>
        <a:srgbClr val="3A3838"/>
      </a:dk1>
      <a:lt1>
        <a:srgbClr val="757070"/>
      </a:lt1>
      <a:dk2>
        <a:srgbClr val="AEABAB"/>
      </a:dk2>
      <a:lt2>
        <a:srgbClr val="FFFFFF"/>
      </a:lt2>
      <a:accent1>
        <a:srgbClr val="1F3864"/>
      </a:accent1>
      <a:accent2>
        <a:srgbClr val="833C0B"/>
      </a:accent2>
      <a:accent3>
        <a:srgbClr val="525252"/>
      </a:accent3>
      <a:accent4>
        <a:srgbClr val="7F6000"/>
      </a:accent4>
      <a:accent5>
        <a:srgbClr val="1E4E79"/>
      </a:accent5>
      <a:accent6>
        <a:srgbClr val="375623"/>
      </a:accent6>
      <a:hlink>
        <a:srgbClr val="ED7D31"/>
      </a:hlink>
      <a:folHlink>
        <a:srgbClr val="833C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2021-01-30T07:55:38Z</dcterms:created>
  <dc:creator>Javkhlan Rentsendorj</dc:creator>
</cp:coreProperties>
</file>